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70" r:id="rId3"/>
    <p:sldId id="301" r:id="rId4"/>
    <p:sldId id="302"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 id="272" r:id="rId27"/>
    <p:sldId id="267" r:id="rId28"/>
    <p:sldId id="274" r:id="rId2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06" autoAdjust="0"/>
    <p:restoredTop sz="94660"/>
  </p:normalViewPr>
  <p:slideViewPr>
    <p:cSldViewPr snapToGrid="0">
      <p:cViewPr varScale="1">
        <p:scale>
          <a:sx n="115" d="100"/>
          <a:sy n="115" d="100"/>
        </p:scale>
        <p:origin x="41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2FA28E-4A21-4B7F-ADFB-AF841D716831}" type="datetimeFigureOut">
              <a:rPr lang="fr-FR" smtClean="0"/>
              <a:t>24/11/2023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4E7EEF-1CF6-4240-AF66-5816BCB392CF}" type="slidenum">
              <a:rPr lang="fr-FR" smtClean="0"/>
              <a:t>‹N°›</a:t>
            </a:fld>
            <a:endParaRPr lang="fr-FR"/>
          </a:p>
        </p:txBody>
      </p:sp>
    </p:spTree>
    <p:extLst>
      <p:ext uri="{BB962C8B-B14F-4D97-AF65-F5344CB8AC3E}">
        <p14:creationId xmlns:p14="http://schemas.microsoft.com/office/powerpoint/2010/main" val="1479146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24C663-3C27-43BC-99E9-B9C690048EF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FA0D2B9-F4A9-4AAE-BF16-FBB2508B34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F904C465-83C3-43F8-92B6-04BDF75E6BD0}"/>
              </a:ext>
            </a:extLst>
          </p:cNvPr>
          <p:cNvSpPr>
            <a:spLocks noGrp="1"/>
          </p:cNvSpPr>
          <p:nvPr>
            <p:ph type="dt" sz="half" idx="10"/>
          </p:nvPr>
        </p:nvSpPr>
        <p:spPr/>
        <p:txBody>
          <a:bodyPr/>
          <a:lstStyle/>
          <a:p>
            <a:fld id="{0860F817-33B8-4AA9-A52D-D1DC2EDCDCC7}" type="datetimeFigureOut">
              <a:rPr lang="fr-FR" smtClean="0"/>
              <a:t>24/11/2023</a:t>
            </a:fld>
            <a:endParaRPr lang="fr-FR"/>
          </a:p>
        </p:txBody>
      </p:sp>
      <p:sp>
        <p:nvSpPr>
          <p:cNvPr id="5" name="Espace réservé du pied de page 4">
            <a:extLst>
              <a:ext uri="{FF2B5EF4-FFF2-40B4-BE49-F238E27FC236}">
                <a16:creationId xmlns:a16="http://schemas.microsoft.com/office/drawing/2014/main" id="{E1CF46E1-1BDF-4F18-80C7-B79112DF130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594557A-CE33-4A85-A4D9-6FC57DD1D11B}"/>
              </a:ext>
            </a:extLst>
          </p:cNvPr>
          <p:cNvSpPr>
            <a:spLocks noGrp="1"/>
          </p:cNvSpPr>
          <p:nvPr>
            <p:ph type="sldNum" sz="quarter" idx="12"/>
          </p:nvPr>
        </p:nvSpPr>
        <p:spPr/>
        <p:txBody>
          <a:bodyPr/>
          <a:lstStyle/>
          <a:p>
            <a:fld id="{D5A5BDED-90D6-4721-8094-BCAC059B2F20}" type="slidenum">
              <a:rPr lang="fr-FR" smtClean="0"/>
              <a:t>‹N°›</a:t>
            </a:fld>
            <a:endParaRPr lang="fr-FR"/>
          </a:p>
        </p:txBody>
      </p:sp>
    </p:spTree>
    <p:extLst>
      <p:ext uri="{BB962C8B-B14F-4D97-AF65-F5344CB8AC3E}">
        <p14:creationId xmlns:p14="http://schemas.microsoft.com/office/powerpoint/2010/main" val="360585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4DA7A8-B5DA-495F-BF9C-E79B2183FE30}"/>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40B4DD5-21FE-4C69-9F22-246AB8E4D8F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5FB4312-0BAD-4F10-9D88-FEFC7B675519}"/>
              </a:ext>
            </a:extLst>
          </p:cNvPr>
          <p:cNvSpPr>
            <a:spLocks noGrp="1"/>
          </p:cNvSpPr>
          <p:nvPr>
            <p:ph type="dt" sz="half" idx="10"/>
          </p:nvPr>
        </p:nvSpPr>
        <p:spPr/>
        <p:txBody>
          <a:bodyPr/>
          <a:lstStyle/>
          <a:p>
            <a:fld id="{0860F817-33B8-4AA9-A52D-D1DC2EDCDCC7}" type="datetimeFigureOut">
              <a:rPr lang="fr-FR" smtClean="0"/>
              <a:t>24/11/2023</a:t>
            </a:fld>
            <a:endParaRPr lang="fr-FR"/>
          </a:p>
        </p:txBody>
      </p:sp>
      <p:sp>
        <p:nvSpPr>
          <p:cNvPr id="5" name="Espace réservé du pied de page 4">
            <a:extLst>
              <a:ext uri="{FF2B5EF4-FFF2-40B4-BE49-F238E27FC236}">
                <a16:creationId xmlns:a16="http://schemas.microsoft.com/office/drawing/2014/main" id="{363FACC5-764C-40B0-8216-3E9C70D1C24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B7A4C0C-7E47-41D8-B327-F886E8698FFE}"/>
              </a:ext>
            </a:extLst>
          </p:cNvPr>
          <p:cNvSpPr>
            <a:spLocks noGrp="1"/>
          </p:cNvSpPr>
          <p:nvPr>
            <p:ph type="sldNum" sz="quarter" idx="12"/>
          </p:nvPr>
        </p:nvSpPr>
        <p:spPr/>
        <p:txBody>
          <a:bodyPr/>
          <a:lstStyle/>
          <a:p>
            <a:fld id="{D5A5BDED-90D6-4721-8094-BCAC059B2F20}" type="slidenum">
              <a:rPr lang="fr-FR" smtClean="0"/>
              <a:t>‹N°›</a:t>
            </a:fld>
            <a:endParaRPr lang="fr-FR"/>
          </a:p>
        </p:txBody>
      </p:sp>
    </p:spTree>
    <p:extLst>
      <p:ext uri="{BB962C8B-B14F-4D97-AF65-F5344CB8AC3E}">
        <p14:creationId xmlns:p14="http://schemas.microsoft.com/office/powerpoint/2010/main" val="1144569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750677E-668A-49A8-B963-C6CC7835AB1E}"/>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FC09380-F605-4099-8056-712A677CE3A9}"/>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8AC8241-6373-4B46-A395-65EF92E8E317}"/>
              </a:ext>
            </a:extLst>
          </p:cNvPr>
          <p:cNvSpPr>
            <a:spLocks noGrp="1"/>
          </p:cNvSpPr>
          <p:nvPr>
            <p:ph type="dt" sz="half" idx="10"/>
          </p:nvPr>
        </p:nvSpPr>
        <p:spPr/>
        <p:txBody>
          <a:bodyPr/>
          <a:lstStyle/>
          <a:p>
            <a:fld id="{0860F817-33B8-4AA9-A52D-D1DC2EDCDCC7}" type="datetimeFigureOut">
              <a:rPr lang="fr-FR" smtClean="0"/>
              <a:t>24/11/2023</a:t>
            </a:fld>
            <a:endParaRPr lang="fr-FR"/>
          </a:p>
        </p:txBody>
      </p:sp>
      <p:sp>
        <p:nvSpPr>
          <p:cNvPr id="5" name="Espace réservé du pied de page 4">
            <a:extLst>
              <a:ext uri="{FF2B5EF4-FFF2-40B4-BE49-F238E27FC236}">
                <a16:creationId xmlns:a16="http://schemas.microsoft.com/office/drawing/2014/main" id="{94FC08EC-6122-4055-8507-6D34CA310CF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89AE41B-625E-4C98-851E-22100DF0DEBA}"/>
              </a:ext>
            </a:extLst>
          </p:cNvPr>
          <p:cNvSpPr>
            <a:spLocks noGrp="1"/>
          </p:cNvSpPr>
          <p:nvPr>
            <p:ph type="sldNum" sz="quarter" idx="12"/>
          </p:nvPr>
        </p:nvSpPr>
        <p:spPr/>
        <p:txBody>
          <a:bodyPr/>
          <a:lstStyle/>
          <a:p>
            <a:fld id="{D5A5BDED-90D6-4721-8094-BCAC059B2F20}" type="slidenum">
              <a:rPr lang="fr-FR" smtClean="0"/>
              <a:t>‹N°›</a:t>
            </a:fld>
            <a:endParaRPr lang="fr-FR"/>
          </a:p>
        </p:txBody>
      </p:sp>
    </p:spTree>
    <p:extLst>
      <p:ext uri="{BB962C8B-B14F-4D97-AF65-F5344CB8AC3E}">
        <p14:creationId xmlns:p14="http://schemas.microsoft.com/office/powerpoint/2010/main" val="2528956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791151-0269-41AA-802B-7CE78858355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7FCDDB6-4058-4F42-9D8F-AAB98BA3C38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FB737FF-124F-4843-8D78-1972999EFD85}"/>
              </a:ext>
            </a:extLst>
          </p:cNvPr>
          <p:cNvSpPr>
            <a:spLocks noGrp="1"/>
          </p:cNvSpPr>
          <p:nvPr>
            <p:ph type="dt" sz="half" idx="10"/>
          </p:nvPr>
        </p:nvSpPr>
        <p:spPr/>
        <p:txBody>
          <a:bodyPr/>
          <a:lstStyle/>
          <a:p>
            <a:fld id="{0860F817-33B8-4AA9-A52D-D1DC2EDCDCC7}" type="datetimeFigureOut">
              <a:rPr lang="fr-FR" smtClean="0"/>
              <a:t>24/11/2023</a:t>
            </a:fld>
            <a:endParaRPr lang="fr-FR"/>
          </a:p>
        </p:txBody>
      </p:sp>
      <p:sp>
        <p:nvSpPr>
          <p:cNvPr id="5" name="Espace réservé du pied de page 4">
            <a:extLst>
              <a:ext uri="{FF2B5EF4-FFF2-40B4-BE49-F238E27FC236}">
                <a16:creationId xmlns:a16="http://schemas.microsoft.com/office/drawing/2014/main" id="{AD0B010A-A4D7-4920-BC3B-8AD5EEE6D84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A4B1662-FF9E-4503-A69F-F82956B9A321}"/>
              </a:ext>
            </a:extLst>
          </p:cNvPr>
          <p:cNvSpPr>
            <a:spLocks noGrp="1"/>
          </p:cNvSpPr>
          <p:nvPr>
            <p:ph type="sldNum" sz="quarter" idx="12"/>
          </p:nvPr>
        </p:nvSpPr>
        <p:spPr/>
        <p:txBody>
          <a:bodyPr/>
          <a:lstStyle/>
          <a:p>
            <a:fld id="{D5A5BDED-90D6-4721-8094-BCAC059B2F20}" type="slidenum">
              <a:rPr lang="fr-FR" smtClean="0"/>
              <a:t>‹N°›</a:t>
            </a:fld>
            <a:endParaRPr lang="fr-FR"/>
          </a:p>
        </p:txBody>
      </p:sp>
    </p:spTree>
    <p:extLst>
      <p:ext uri="{BB962C8B-B14F-4D97-AF65-F5344CB8AC3E}">
        <p14:creationId xmlns:p14="http://schemas.microsoft.com/office/powerpoint/2010/main" val="2440106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AD3DB2-9EFD-4C7D-9039-1C1ECC57E85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3192A8BB-6E55-4D37-A233-CBD3FB4CC5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8C263901-E365-402D-AB55-ABC77EF7ADB3}"/>
              </a:ext>
            </a:extLst>
          </p:cNvPr>
          <p:cNvSpPr>
            <a:spLocks noGrp="1"/>
          </p:cNvSpPr>
          <p:nvPr>
            <p:ph type="dt" sz="half" idx="10"/>
          </p:nvPr>
        </p:nvSpPr>
        <p:spPr/>
        <p:txBody>
          <a:bodyPr/>
          <a:lstStyle/>
          <a:p>
            <a:fld id="{0860F817-33B8-4AA9-A52D-D1DC2EDCDCC7}" type="datetimeFigureOut">
              <a:rPr lang="fr-FR" smtClean="0"/>
              <a:t>24/11/2023</a:t>
            </a:fld>
            <a:endParaRPr lang="fr-FR"/>
          </a:p>
        </p:txBody>
      </p:sp>
      <p:sp>
        <p:nvSpPr>
          <p:cNvPr id="5" name="Espace réservé du pied de page 4">
            <a:extLst>
              <a:ext uri="{FF2B5EF4-FFF2-40B4-BE49-F238E27FC236}">
                <a16:creationId xmlns:a16="http://schemas.microsoft.com/office/drawing/2014/main" id="{96364C93-AB8B-49D6-B328-C6A59E2CD16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AC0205F-AFA2-4682-AFEE-CC17A920DA1E}"/>
              </a:ext>
            </a:extLst>
          </p:cNvPr>
          <p:cNvSpPr>
            <a:spLocks noGrp="1"/>
          </p:cNvSpPr>
          <p:nvPr>
            <p:ph type="sldNum" sz="quarter" idx="12"/>
          </p:nvPr>
        </p:nvSpPr>
        <p:spPr/>
        <p:txBody>
          <a:bodyPr/>
          <a:lstStyle/>
          <a:p>
            <a:fld id="{D5A5BDED-90D6-4721-8094-BCAC059B2F20}" type="slidenum">
              <a:rPr lang="fr-FR" smtClean="0"/>
              <a:t>‹N°›</a:t>
            </a:fld>
            <a:endParaRPr lang="fr-FR"/>
          </a:p>
        </p:txBody>
      </p:sp>
    </p:spTree>
    <p:extLst>
      <p:ext uri="{BB962C8B-B14F-4D97-AF65-F5344CB8AC3E}">
        <p14:creationId xmlns:p14="http://schemas.microsoft.com/office/powerpoint/2010/main" val="4173455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351FB6-4F22-461D-A561-82A4329746C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18F0F3C-006A-4259-B0B7-252228EE21F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3748DCC-BC52-465C-9B84-827EEDA17BC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1DE34D56-D905-495A-BA65-36A1D1378559}"/>
              </a:ext>
            </a:extLst>
          </p:cNvPr>
          <p:cNvSpPr>
            <a:spLocks noGrp="1"/>
          </p:cNvSpPr>
          <p:nvPr>
            <p:ph type="dt" sz="half" idx="10"/>
          </p:nvPr>
        </p:nvSpPr>
        <p:spPr/>
        <p:txBody>
          <a:bodyPr/>
          <a:lstStyle/>
          <a:p>
            <a:fld id="{0860F817-33B8-4AA9-A52D-D1DC2EDCDCC7}" type="datetimeFigureOut">
              <a:rPr lang="fr-FR" smtClean="0"/>
              <a:t>24/11/2023</a:t>
            </a:fld>
            <a:endParaRPr lang="fr-FR"/>
          </a:p>
        </p:txBody>
      </p:sp>
      <p:sp>
        <p:nvSpPr>
          <p:cNvPr id="6" name="Espace réservé du pied de page 5">
            <a:extLst>
              <a:ext uri="{FF2B5EF4-FFF2-40B4-BE49-F238E27FC236}">
                <a16:creationId xmlns:a16="http://schemas.microsoft.com/office/drawing/2014/main" id="{F3C0506F-D547-4098-A42B-0681929C3A4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1DA026C-8735-411E-9B38-EBD3BF8F9A2E}"/>
              </a:ext>
            </a:extLst>
          </p:cNvPr>
          <p:cNvSpPr>
            <a:spLocks noGrp="1"/>
          </p:cNvSpPr>
          <p:nvPr>
            <p:ph type="sldNum" sz="quarter" idx="12"/>
          </p:nvPr>
        </p:nvSpPr>
        <p:spPr/>
        <p:txBody>
          <a:bodyPr/>
          <a:lstStyle/>
          <a:p>
            <a:fld id="{D5A5BDED-90D6-4721-8094-BCAC059B2F20}" type="slidenum">
              <a:rPr lang="fr-FR" smtClean="0"/>
              <a:t>‹N°›</a:t>
            </a:fld>
            <a:endParaRPr lang="fr-FR"/>
          </a:p>
        </p:txBody>
      </p:sp>
    </p:spTree>
    <p:extLst>
      <p:ext uri="{BB962C8B-B14F-4D97-AF65-F5344CB8AC3E}">
        <p14:creationId xmlns:p14="http://schemas.microsoft.com/office/powerpoint/2010/main" val="506966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ED6DA9-E02E-4D8E-83E2-EAD1BFABF6E4}"/>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403A696-9FC4-427D-856B-7CC10FC3E9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C998FA2-875A-4BAC-A3AF-0B17F8560B1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01522A30-AF88-4510-A223-5B062E53BE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B39A671-A0DB-441C-A298-C9EE1A0CD06E}"/>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406483A-9727-4397-A606-2D4575F8726F}"/>
              </a:ext>
            </a:extLst>
          </p:cNvPr>
          <p:cNvSpPr>
            <a:spLocks noGrp="1"/>
          </p:cNvSpPr>
          <p:nvPr>
            <p:ph type="dt" sz="half" idx="10"/>
          </p:nvPr>
        </p:nvSpPr>
        <p:spPr/>
        <p:txBody>
          <a:bodyPr/>
          <a:lstStyle/>
          <a:p>
            <a:fld id="{0860F817-33B8-4AA9-A52D-D1DC2EDCDCC7}" type="datetimeFigureOut">
              <a:rPr lang="fr-FR" smtClean="0"/>
              <a:t>24/11/2023</a:t>
            </a:fld>
            <a:endParaRPr lang="fr-FR"/>
          </a:p>
        </p:txBody>
      </p:sp>
      <p:sp>
        <p:nvSpPr>
          <p:cNvPr id="8" name="Espace réservé du pied de page 7">
            <a:extLst>
              <a:ext uri="{FF2B5EF4-FFF2-40B4-BE49-F238E27FC236}">
                <a16:creationId xmlns:a16="http://schemas.microsoft.com/office/drawing/2014/main" id="{F63159EA-02CA-44FF-B7FC-3844A26E1B1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9FA7D9AF-BE7E-40D5-9CA3-7E69D8BF8F07}"/>
              </a:ext>
            </a:extLst>
          </p:cNvPr>
          <p:cNvSpPr>
            <a:spLocks noGrp="1"/>
          </p:cNvSpPr>
          <p:nvPr>
            <p:ph type="sldNum" sz="quarter" idx="12"/>
          </p:nvPr>
        </p:nvSpPr>
        <p:spPr/>
        <p:txBody>
          <a:bodyPr/>
          <a:lstStyle/>
          <a:p>
            <a:fld id="{D5A5BDED-90D6-4721-8094-BCAC059B2F20}" type="slidenum">
              <a:rPr lang="fr-FR" smtClean="0"/>
              <a:t>‹N°›</a:t>
            </a:fld>
            <a:endParaRPr lang="fr-FR"/>
          </a:p>
        </p:txBody>
      </p:sp>
    </p:spTree>
    <p:extLst>
      <p:ext uri="{BB962C8B-B14F-4D97-AF65-F5344CB8AC3E}">
        <p14:creationId xmlns:p14="http://schemas.microsoft.com/office/powerpoint/2010/main" val="2546506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2C1AE2-F86A-46F3-A516-E5AC989F6A6D}"/>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930DA058-E22C-4C38-BF1E-26B22A6A942E}"/>
              </a:ext>
            </a:extLst>
          </p:cNvPr>
          <p:cNvSpPr>
            <a:spLocks noGrp="1"/>
          </p:cNvSpPr>
          <p:nvPr>
            <p:ph type="dt" sz="half" idx="10"/>
          </p:nvPr>
        </p:nvSpPr>
        <p:spPr/>
        <p:txBody>
          <a:bodyPr/>
          <a:lstStyle/>
          <a:p>
            <a:fld id="{0860F817-33B8-4AA9-A52D-D1DC2EDCDCC7}" type="datetimeFigureOut">
              <a:rPr lang="fr-FR" smtClean="0"/>
              <a:t>24/11/2023</a:t>
            </a:fld>
            <a:endParaRPr lang="fr-FR"/>
          </a:p>
        </p:txBody>
      </p:sp>
      <p:sp>
        <p:nvSpPr>
          <p:cNvPr id="4" name="Espace réservé du pied de page 3">
            <a:extLst>
              <a:ext uri="{FF2B5EF4-FFF2-40B4-BE49-F238E27FC236}">
                <a16:creationId xmlns:a16="http://schemas.microsoft.com/office/drawing/2014/main" id="{C9CF8A69-64B8-434E-8174-A07E36C57B45}"/>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57FD42A9-72C2-48E4-B7A5-E134B2FBA650}"/>
              </a:ext>
            </a:extLst>
          </p:cNvPr>
          <p:cNvSpPr>
            <a:spLocks noGrp="1"/>
          </p:cNvSpPr>
          <p:nvPr>
            <p:ph type="sldNum" sz="quarter" idx="12"/>
          </p:nvPr>
        </p:nvSpPr>
        <p:spPr/>
        <p:txBody>
          <a:bodyPr/>
          <a:lstStyle/>
          <a:p>
            <a:fld id="{D5A5BDED-90D6-4721-8094-BCAC059B2F20}" type="slidenum">
              <a:rPr lang="fr-FR" smtClean="0"/>
              <a:t>‹N°›</a:t>
            </a:fld>
            <a:endParaRPr lang="fr-FR"/>
          </a:p>
        </p:txBody>
      </p:sp>
    </p:spTree>
    <p:extLst>
      <p:ext uri="{BB962C8B-B14F-4D97-AF65-F5344CB8AC3E}">
        <p14:creationId xmlns:p14="http://schemas.microsoft.com/office/powerpoint/2010/main" val="444378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EA545A6-8DF4-4A24-ACE2-E389AE69A89E}"/>
              </a:ext>
            </a:extLst>
          </p:cNvPr>
          <p:cNvSpPr>
            <a:spLocks noGrp="1"/>
          </p:cNvSpPr>
          <p:nvPr>
            <p:ph type="dt" sz="half" idx="10"/>
          </p:nvPr>
        </p:nvSpPr>
        <p:spPr/>
        <p:txBody>
          <a:bodyPr/>
          <a:lstStyle/>
          <a:p>
            <a:fld id="{0860F817-33B8-4AA9-A52D-D1DC2EDCDCC7}" type="datetimeFigureOut">
              <a:rPr lang="fr-FR" smtClean="0"/>
              <a:t>24/11/2023</a:t>
            </a:fld>
            <a:endParaRPr lang="fr-FR"/>
          </a:p>
        </p:txBody>
      </p:sp>
      <p:sp>
        <p:nvSpPr>
          <p:cNvPr id="3" name="Espace réservé du pied de page 2">
            <a:extLst>
              <a:ext uri="{FF2B5EF4-FFF2-40B4-BE49-F238E27FC236}">
                <a16:creationId xmlns:a16="http://schemas.microsoft.com/office/drawing/2014/main" id="{706A03BB-5849-4B85-97FC-DC95A20AF77C}"/>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B3EDD63D-8A66-4174-8965-78E9AB28A1F2}"/>
              </a:ext>
            </a:extLst>
          </p:cNvPr>
          <p:cNvSpPr>
            <a:spLocks noGrp="1"/>
          </p:cNvSpPr>
          <p:nvPr>
            <p:ph type="sldNum" sz="quarter" idx="12"/>
          </p:nvPr>
        </p:nvSpPr>
        <p:spPr/>
        <p:txBody>
          <a:bodyPr/>
          <a:lstStyle/>
          <a:p>
            <a:fld id="{D5A5BDED-90D6-4721-8094-BCAC059B2F20}" type="slidenum">
              <a:rPr lang="fr-FR" smtClean="0"/>
              <a:t>‹N°›</a:t>
            </a:fld>
            <a:endParaRPr lang="fr-FR"/>
          </a:p>
        </p:txBody>
      </p:sp>
    </p:spTree>
    <p:extLst>
      <p:ext uri="{BB962C8B-B14F-4D97-AF65-F5344CB8AC3E}">
        <p14:creationId xmlns:p14="http://schemas.microsoft.com/office/powerpoint/2010/main" val="3944498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ECE005-CEB2-4A64-AC1D-F3CF2B8A0DE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C16E86E-7B20-45CC-B0D1-606D2FE07F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E7A53A4-E7DC-4362-8E09-089EBB032F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00DBF24-F14A-46FF-819A-1100E2ED75AA}"/>
              </a:ext>
            </a:extLst>
          </p:cNvPr>
          <p:cNvSpPr>
            <a:spLocks noGrp="1"/>
          </p:cNvSpPr>
          <p:nvPr>
            <p:ph type="dt" sz="half" idx="10"/>
          </p:nvPr>
        </p:nvSpPr>
        <p:spPr/>
        <p:txBody>
          <a:bodyPr/>
          <a:lstStyle/>
          <a:p>
            <a:fld id="{0860F817-33B8-4AA9-A52D-D1DC2EDCDCC7}" type="datetimeFigureOut">
              <a:rPr lang="fr-FR" smtClean="0"/>
              <a:t>24/11/2023</a:t>
            </a:fld>
            <a:endParaRPr lang="fr-FR"/>
          </a:p>
        </p:txBody>
      </p:sp>
      <p:sp>
        <p:nvSpPr>
          <p:cNvPr id="6" name="Espace réservé du pied de page 5">
            <a:extLst>
              <a:ext uri="{FF2B5EF4-FFF2-40B4-BE49-F238E27FC236}">
                <a16:creationId xmlns:a16="http://schemas.microsoft.com/office/drawing/2014/main" id="{613C5631-D0D8-462B-B952-A04DA6C5B4C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A625891-B366-41B1-8582-2411728911E0}"/>
              </a:ext>
            </a:extLst>
          </p:cNvPr>
          <p:cNvSpPr>
            <a:spLocks noGrp="1"/>
          </p:cNvSpPr>
          <p:nvPr>
            <p:ph type="sldNum" sz="quarter" idx="12"/>
          </p:nvPr>
        </p:nvSpPr>
        <p:spPr/>
        <p:txBody>
          <a:bodyPr/>
          <a:lstStyle/>
          <a:p>
            <a:fld id="{D5A5BDED-90D6-4721-8094-BCAC059B2F20}" type="slidenum">
              <a:rPr lang="fr-FR" smtClean="0"/>
              <a:t>‹N°›</a:t>
            </a:fld>
            <a:endParaRPr lang="fr-FR"/>
          </a:p>
        </p:txBody>
      </p:sp>
    </p:spTree>
    <p:extLst>
      <p:ext uri="{BB962C8B-B14F-4D97-AF65-F5344CB8AC3E}">
        <p14:creationId xmlns:p14="http://schemas.microsoft.com/office/powerpoint/2010/main" val="3743525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2C209C-381D-46B6-9F05-D57AD86BEA5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A5966DA-E93A-453E-A8D9-1C79D242A3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BAEF29D-20E6-4DA4-8B3E-8223783B7E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28484E7-FC38-4778-9D53-CC4D482C1DE6}"/>
              </a:ext>
            </a:extLst>
          </p:cNvPr>
          <p:cNvSpPr>
            <a:spLocks noGrp="1"/>
          </p:cNvSpPr>
          <p:nvPr>
            <p:ph type="dt" sz="half" idx="10"/>
          </p:nvPr>
        </p:nvSpPr>
        <p:spPr/>
        <p:txBody>
          <a:bodyPr/>
          <a:lstStyle/>
          <a:p>
            <a:fld id="{0860F817-33B8-4AA9-A52D-D1DC2EDCDCC7}" type="datetimeFigureOut">
              <a:rPr lang="fr-FR" smtClean="0"/>
              <a:t>24/11/2023</a:t>
            </a:fld>
            <a:endParaRPr lang="fr-FR"/>
          </a:p>
        </p:txBody>
      </p:sp>
      <p:sp>
        <p:nvSpPr>
          <p:cNvPr id="6" name="Espace réservé du pied de page 5">
            <a:extLst>
              <a:ext uri="{FF2B5EF4-FFF2-40B4-BE49-F238E27FC236}">
                <a16:creationId xmlns:a16="http://schemas.microsoft.com/office/drawing/2014/main" id="{11B27758-19FE-4C53-95CD-13316C0D8F4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F07D2B0-6845-47DA-8DBA-AA8A8E35CDF1}"/>
              </a:ext>
            </a:extLst>
          </p:cNvPr>
          <p:cNvSpPr>
            <a:spLocks noGrp="1"/>
          </p:cNvSpPr>
          <p:nvPr>
            <p:ph type="sldNum" sz="quarter" idx="12"/>
          </p:nvPr>
        </p:nvSpPr>
        <p:spPr/>
        <p:txBody>
          <a:bodyPr/>
          <a:lstStyle/>
          <a:p>
            <a:fld id="{D5A5BDED-90D6-4721-8094-BCAC059B2F20}" type="slidenum">
              <a:rPr lang="fr-FR" smtClean="0"/>
              <a:t>‹N°›</a:t>
            </a:fld>
            <a:endParaRPr lang="fr-FR"/>
          </a:p>
        </p:txBody>
      </p:sp>
    </p:spTree>
    <p:extLst>
      <p:ext uri="{BB962C8B-B14F-4D97-AF65-F5344CB8AC3E}">
        <p14:creationId xmlns:p14="http://schemas.microsoft.com/office/powerpoint/2010/main" val="2397893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565C2F0-9B54-45A5-AC11-F8518BFC81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5B72D66-12FA-442D-8E62-D76BDB471B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267845B-9A4B-44ED-8D21-1D97B12AA0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60F817-33B8-4AA9-A52D-D1DC2EDCDCC7}" type="datetimeFigureOut">
              <a:rPr lang="fr-FR" smtClean="0"/>
              <a:t>24/11/2023</a:t>
            </a:fld>
            <a:endParaRPr lang="fr-FR"/>
          </a:p>
        </p:txBody>
      </p:sp>
      <p:sp>
        <p:nvSpPr>
          <p:cNvPr id="5" name="Espace réservé du pied de page 4">
            <a:extLst>
              <a:ext uri="{FF2B5EF4-FFF2-40B4-BE49-F238E27FC236}">
                <a16:creationId xmlns:a16="http://schemas.microsoft.com/office/drawing/2014/main" id="{F7359BA6-D05C-4C7D-A665-EA7D725A9C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3AB66761-2960-432E-A383-F5EEB930F9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A5BDED-90D6-4721-8094-BCAC059B2F20}" type="slidenum">
              <a:rPr lang="fr-FR" smtClean="0"/>
              <a:t>‹N°›</a:t>
            </a:fld>
            <a:endParaRPr lang="fr-FR"/>
          </a:p>
        </p:txBody>
      </p:sp>
    </p:spTree>
    <p:extLst>
      <p:ext uri="{BB962C8B-B14F-4D97-AF65-F5344CB8AC3E}">
        <p14:creationId xmlns:p14="http://schemas.microsoft.com/office/powerpoint/2010/main" val="1510791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4B3F1B-B45F-4CF1-BD30-038DE076958F}"/>
              </a:ext>
            </a:extLst>
          </p:cNvPr>
          <p:cNvSpPr>
            <a:spLocks noGrp="1"/>
          </p:cNvSpPr>
          <p:nvPr>
            <p:ph type="ctrTitle"/>
          </p:nvPr>
        </p:nvSpPr>
        <p:spPr>
          <a:xfrm>
            <a:off x="1524000" y="805840"/>
            <a:ext cx="9144000" cy="2387600"/>
          </a:xfrm>
        </p:spPr>
        <p:txBody>
          <a:bodyPr/>
          <a:lstStyle/>
          <a:p>
            <a:r>
              <a:rPr lang="fr-FR" dirty="0"/>
              <a:t>RMM </a:t>
            </a:r>
            <a:r>
              <a:rPr lang="fr-FR" dirty="0" smtClean="0"/>
              <a:t>décès </a:t>
            </a:r>
            <a:r>
              <a:rPr lang="fr-FR" dirty="0"/>
              <a:t>néonatal </a:t>
            </a:r>
            <a:r>
              <a:rPr lang="fr-FR" dirty="0" smtClean="0"/>
              <a:t>précoce </a:t>
            </a:r>
            <a:endParaRPr lang="fr-FR" dirty="0"/>
          </a:p>
        </p:txBody>
      </p:sp>
      <p:sp>
        <p:nvSpPr>
          <p:cNvPr id="3" name="Sous-titre 2">
            <a:extLst>
              <a:ext uri="{FF2B5EF4-FFF2-40B4-BE49-F238E27FC236}">
                <a16:creationId xmlns:a16="http://schemas.microsoft.com/office/drawing/2014/main" id="{172962CC-E4EB-49CA-A737-A4B374881B05}"/>
              </a:ext>
            </a:extLst>
          </p:cNvPr>
          <p:cNvSpPr>
            <a:spLocks noGrp="1"/>
          </p:cNvSpPr>
          <p:nvPr>
            <p:ph type="subTitle" idx="1"/>
          </p:nvPr>
        </p:nvSpPr>
        <p:spPr>
          <a:xfrm>
            <a:off x="1524000" y="3215176"/>
            <a:ext cx="9144000" cy="1655762"/>
          </a:xfrm>
        </p:spPr>
        <p:txBody>
          <a:bodyPr/>
          <a:lstStyle/>
          <a:p>
            <a:r>
              <a:rPr lang="fr-FR" dirty="0" smtClean="0"/>
              <a:t>Cas :</a:t>
            </a:r>
          </a:p>
          <a:p>
            <a:r>
              <a:rPr lang="fr-FR" dirty="0" smtClean="0"/>
              <a:t>Date RMM :</a:t>
            </a:r>
          </a:p>
          <a:p>
            <a:endParaRPr lang="fr-FR" dirty="0"/>
          </a:p>
          <a:p>
            <a:endParaRPr lang="fr-FR"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5959" y="4393831"/>
            <a:ext cx="2627376" cy="780288"/>
          </a:xfrm>
          <a:prstGeom prst="rect">
            <a:avLst/>
          </a:prstGeom>
        </p:spPr>
      </p:pic>
    </p:spTree>
    <p:extLst>
      <p:ext uri="{BB962C8B-B14F-4D97-AF65-F5344CB8AC3E}">
        <p14:creationId xmlns:p14="http://schemas.microsoft.com/office/powerpoint/2010/main" val="41739890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1">
            <a:extLst>
              <a:ext uri="{FF2B5EF4-FFF2-40B4-BE49-F238E27FC236}">
                <a16:creationId xmlns:a16="http://schemas.microsoft.com/office/drawing/2014/main" id="{621F8903-9FCD-4238-A51E-94011231BFF4}"/>
              </a:ext>
            </a:extLst>
          </p:cNvPr>
          <p:cNvGraphicFramePr>
            <a:graphicFrameLocks noGrp="1"/>
          </p:cNvGraphicFramePr>
          <p:nvPr>
            <p:extLst/>
          </p:nvPr>
        </p:nvGraphicFramePr>
        <p:xfrm>
          <a:off x="838200" y="1686513"/>
          <a:ext cx="4953000" cy="4249909"/>
        </p:xfrm>
        <a:graphic>
          <a:graphicData uri="http://schemas.openxmlformats.org/drawingml/2006/table">
            <a:tbl>
              <a:tblPr firstRow="1" bandRow="1">
                <a:tableStyleId>{8799B23B-EC83-4686-B30A-512413B5E67A}</a:tableStyleId>
              </a:tblPr>
              <a:tblGrid>
                <a:gridCol w="3575204">
                  <a:extLst>
                    <a:ext uri="{9D8B030D-6E8A-4147-A177-3AD203B41FA5}">
                      <a16:colId xmlns:a16="http://schemas.microsoft.com/office/drawing/2014/main" val="1840619654"/>
                    </a:ext>
                  </a:extLst>
                </a:gridCol>
                <a:gridCol w="674150">
                  <a:extLst>
                    <a:ext uri="{9D8B030D-6E8A-4147-A177-3AD203B41FA5}">
                      <a16:colId xmlns:a16="http://schemas.microsoft.com/office/drawing/2014/main" val="2965267141"/>
                    </a:ext>
                  </a:extLst>
                </a:gridCol>
                <a:gridCol w="703646">
                  <a:extLst>
                    <a:ext uri="{9D8B030D-6E8A-4147-A177-3AD203B41FA5}">
                      <a16:colId xmlns:a16="http://schemas.microsoft.com/office/drawing/2014/main" val="3209180254"/>
                    </a:ext>
                  </a:extLst>
                </a:gridCol>
              </a:tblGrid>
              <a:tr h="4224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b="1" dirty="0">
                          <a:solidFill>
                            <a:schemeClr val="tx1"/>
                          </a:solidFill>
                        </a:rPr>
                        <a:t>Evènement aigu périnatal</a:t>
                      </a:r>
                    </a:p>
                  </a:txBody>
                  <a:tcPr>
                    <a:lnL w="12700" cap="flat" cmpd="sng" algn="ctr">
                      <a:solidFill>
                        <a:schemeClr val="accent3"/>
                      </a:solidFill>
                      <a:prstDash val="solid"/>
                      <a:round/>
                      <a:headEnd type="none" w="med" len="med"/>
                      <a:tailEnd type="none" w="med" len="med"/>
                    </a:lnL>
                    <a:lnT w="12700" cap="flat" cmpd="sng" algn="ctr">
                      <a:solidFill>
                        <a:schemeClr val="accent3"/>
                      </a:solidFill>
                      <a:prstDash val="solid"/>
                      <a:round/>
                      <a:headEnd type="none" w="med" len="med"/>
                      <a:tailEnd type="none" w="med" len="med"/>
                    </a:lnT>
                    <a:noFill/>
                  </a:tcPr>
                </a:tc>
                <a:tc>
                  <a:txBody>
                    <a:bodyPr/>
                    <a:lstStyle/>
                    <a:p>
                      <a:r>
                        <a:rPr lang="fr-FR" sz="2000" b="1" dirty="0">
                          <a:solidFill>
                            <a:schemeClr val="tx1"/>
                          </a:solidFill>
                        </a:rPr>
                        <a:t>Oui</a:t>
                      </a:r>
                    </a:p>
                  </a:txBody>
                  <a:tcPr>
                    <a:lnT w="12700" cap="flat" cmpd="sng" algn="ctr">
                      <a:solidFill>
                        <a:schemeClr val="accent3"/>
                      </a:solidFill>
                      <a:prstDash val="solid"/>
                      <a:round/>
                      <a:headEnd type="none" w="med" len="med"/>
                      <a:tailEnd type="none" w="med" len="med"/>
                    </a:lnT>
                    <a:noFill/>
                  </a:tcPr>
                </a:tc>
                <a:tc>
                  <a:txBody>
                    <a:bodyPr/>
                    <a:lstStyle/>
                    <a:p>
                      <a:r>
                        <a:rPr lang="fr-FR" sz="2000" b="1" dirty="0">
                          <a:solidFill>
                            <a:schemeClr val="tx1"/>
                          </a:solidFill>
                        </a:rPr>
                        <a:t>Non</a:t>
                      </a:r>
                    </a:p>
                  </a:txBody>
                  <a:tcPr>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noFill/>
                  </a:tcPr>
                </a:tc>
                <a:extLst>
                  <a:ext uri="{0D108BD9-81ED-4DB2-BD59-A6C34878D82A}">
                    <a16:rowId xmlns:a16="http://schemas.microsoft.com/office/drawing/2014/main" val="484151553"/>
                  </a:ext>
                </a:extLst>
              </a:tr>
              <a:tr h="3957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kern="1200" dirty="0">
                          <a:solidFill>
                            <a:schemeClr val="tx1"/>
                          </a:solidFill>
                          <a:effectLst/>
                          <a:latin typeface="+mn-lt"/>
                          <a:ea typeface="+mn-ea"/>
                          <a:cs typeface="+mn-cs"/>
                        </a:rPr>
                        <a:t>Eclampsie</a:t>
                      </a:r>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4612399"/>
                  </a:ext>
                </a:extLst>
              </a:tr>
              <a:tr h="430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kern="1200" dirty="0">
                          <a:solidFill>
                            <a:schemeClr val="tx1"/>
                          </a:solidFill>
                          <a:effectLst/>
                          <a:latin typeface="+mn-lt"/>
                          <a:ea typeface="+mn-ea"/>
                          <a:cs typeface="+mn-cs"/>
                        </a:rPr>
                        <a:t>Etat de choc maternel</a:t>
                      </a:r>
                    </a:p>
                  </a:txBody>
                  <a:tcPr>
                    <a:lnL w="12700" cap="flat" cmpd="sng" algn="ctr">
                      <a:solidFill>
                        <a:schemeClr val="accent3"/>
                      </a:solidFill>
                      <a:prstDash val="solid"/>
                      <a:round/>
                      <a:headEnd type="none" w="med" len="med"/>
                      <a:tailEnd type="none" w="med" len="med"/>
                    </a:lnL>
                  </a:tcPr>
                </a:tc>
                <a:tc>
                  <a:txBody>
                    <a:bodyPr/>
                    <a:lstStyle/>
                    <a:p>
                      <a:endParaRPr lang="fr-FR" sz="2000"/>
                    </a:p>
                  </a:txBody>
                  <a:tcPr/>
                </a:tc>
                <a:tc>
                  <a:txBody>
                    <a:bodyPr/>
                    <a:lstStyle/>
                    <a:p>
                      <a:endParaRPr lang="fr-FR" sz="20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1687636368"/>
                  </a:ext>
                </a:extLst>
              </a:tr>
              <a:tr h="4224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dirty="0"/>
                        <a:t>Hématome </a:t>
                      </a:r>
                      <a:r>
                        <a:rPr lang="fr-FR" sz="2000" dirty="0" err="1"/>
                        <a:t>rétroplacentaire</a:t>
                      </a:r>
                      <a:endParaRPr lang="fr-FR" sz="2000" dirty="0"/>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94116139"/>
                  </a:ext>
                </a:extLst>
              </a:tr>
              <a:tr h="422426">
                <a:tc>
                  <a:txBody>
                    <a:bodyPr/>
                    <a:lstStyle/>
                    <a:p>
                      <a:r>
                        <a:rPr lang="fr-FR" sz="2000" dirty="0"/>
                        <a:t>Procidence du cordon</a:t>
                      </a:r>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2400564535"/>
                  </a:ext>
                </a:extLst>
              </a:tr>
              <a:tr h="422426">
                <a:tc>
                  <a:txBody>
                    <a:bodyPr/>
                    <a:lstStyle/>
                    <a:p>
                      <a:r>
                        <a:rPr lang="fr-FR" sz="2000" dirty="0"/>
                        <a:t>Rétention tête dernière</a:t>
                      </a:r>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2404725959"/>
                  </a:ext>
                </a:extLst>
              </a:tr>
              <a:tr h="4224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dirty="0"/>
                        <a:t>Rupture utérine</a:t>
                      </a:r>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897233256"/>
                  </a:ext>
                </a:extLst>
              </a:tr>
              <a:tr h="422426">
                <a:tc gridSpan="3">
                  <a:txBody>
                    <a:bodyPr/>
                    <a:lstStyle/>
                    <a:p>
                      <a:r>
                        <a:rPr lang="fr-FR" sz="2000" dirty="0"/>
                        <a:t>Autre, précisez : ………………..</a:t>
                      </a:r>
                    </a:p>
                    <a:p>
                      <a:endParaRPr lang="fr-FR" sz="2000" dirty="0"/>
                    </a:p>
                    <a:p>
                      <a:endParaRPr lang="fr-FR" sz="2000" dirty="0"/>
                    </a:p>
                    <a:p>
                      <a:endParaRPr lang="fr-FR" sz="2000" dirty="0"/>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hMerge="1">
                  <a:txBody>
                    <a:bodyPr/>
                    <a:lstStyle/>
                    <a:p>
                      <a:endParaRPr lang="fr-FR" sz="2000" dirty="0"/>
                    </a:p>
                  </a:txBody>
                  <a:tcPr>
                    <a:lnB w="12700" cap="flat" cmpd="sng" algn="ctr">
                      <a:solidFill>
                        <a:schemeClr val="accent3"/>
                      </a:solidFill>
                      <a:prstDash val="solid"/>
                      <a:round/>
                      <a:headEnd type="none" w="med" len="med"/>
                      <a:tailEnd type="none" w="med" len="med"/>
                    </a:lnB>
                  </a:tcPr>
                </a:tc>
                <a:tc hMerge="1">
                  <a:txBody>
                    <a:bodyPr/>
                    <a:lstStyle/>
                    <a:p>
                      <a:endParaRPr lang="fr-FR" sz="2000" dirty="0"/>
                    </a:p>
                  </a:txBody>
                  <a:tcPr>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953966638"/>
                  </a:ext>
                </a:extLst>
              </a:tr>
            </a:tbl>
          </a:graphicData>
        </a:graphic>
      </p:graphicFrame>
      <p:sp>
        <p:nvSpPr>
          <p:cNvPr id="3" name="Titre 1">
            <a:extLst>
              <a:ext uri="{FF2B5EF4-FFF2-40B4-BE49-F238E27FC236}">
                <a16:creationId xmlns:a16="http://schemas.microsoft.com/office/drawing/2014/main" id="{ED27CB3B-5955-4081-92FB-31312A51D72E}"/>
              </a:ext>
            </a:extLst>
          </p:cNvPr>
          <p:cNvSpPr txBox="1">
            <a:spLocks/>
          </p:cNvSpPr>
          <p:nvPr/>
        </p:nvSpPr>
        <p:spPr>
          <a:xfrm>
            <a:off x="838200" y="530704"/>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latin typeface="+mn-lt"/>
              </a:rPr>
              <a:t>ACCOUCHEMENT (3)</a:t>
            </a:r>
          </a:p>
        </p:txBody>
      </p:sp>
      <p:sp>
        <p:nvSpPr>
          <p:cNvPr id="4" name="Espace réservé du contenu 2">
            <a:extLst>
              <a:ext uri="{FF2B5EF4-FFF2-40B4-BE49-F238E27FC236}">
                <a16:creationId xmlns:a16="http://schemas.microsoft.com/office/drawing/2014/main" id="{244F78F7-E9EC-4393-B7D9-08152648EE04}"/>
              </a:ext>
            </a:extLst>
          </p:cNvPr>
          <p:cNvSpPr txBox="1">
            <a:spLocks/>
          </p:cNvSpPr>
          <p:nvPr/>
        </p:nvSpPr>
        <p:spPr>
          <a:xfrm>
            <a:off x="6281530" y="1686513"/>
            <a:ext cx="5377070" cy="4223723"/>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pPr>
              <a:lnSpc>
                <a:spcPct val="150000"/>
              </a:lnSpc>
            </a:pPr>
            <a:r>
              <a:rPr lang="fr-FR" sz="2000" b="1" dirty="0"/>
              <a:t>Fièvre maternelle &gt; 38°C :   </a:t>
            </a:r>
            <a:r>
              <a:rPr lang="fr-FR" sz="2000" dirty="0"/>
              <a:t>Oui </a:t>
            </a:r>
            <a:r>
              <a:rPr lang="fr-FR" sz="2000" dirty="0">
                <a:sym typeface="Wingdings" panose="05000000000000000000" pitchFamily="2" charset="2"/>
              </a:rPr>
              <a:t>     Non  </a:t>
            </a:r>
          </a:p>
          <a:p>
            <a:pPr lvl="1">
              <a:lnSpc>
                <a:spcPct val="150000"/>
              </a:lnSpc>
              <a:buFont typeface="Wingdings" panose="05000000000000000000" pitchFamily="2" charset="2"/>
              <a:buChar char="Ø"/>
            </a:pPr>
            <a:r>
              <a:rPr lang="fr-FR" sz="1800" dirty="0">
                <a:sym typeface="Wingdings" panose="05000000000000000000" pitchFamily="2" charset="2"/>
              </a:rPr>
              <a:t>Si oui, étiologie présumée ou avérée : </a:t>
            </a:r>
            <a:r>
              <a:rPr lang="fr-FR" sz="1800" dirty="0"/>
              <a:t>………</a:t>
            </a:r>
          </a:p>
          <a:p>
            <a:pPr marL="457200" lvl="1" indent="0">
              <a:buNone/>
            </a:pPr>
            <a:endParaRPr lang="fr-FR" sz="1800" dirty="0"/>
          </a:p>
          <a:p>
            <a:pPr marL="457200" lvl="1" indent="0">
              <a:buNone/>
            </a:pPr>
            <a:endParaRPr lang="fr-FR" sz="1800" dirty="0"/>
          </a:p>
          <a:p>
            <a:pPr marL="457200" lvl="1" indent="0">
              <a:buNone/>
            </a:pPr>
            <a:endParaRPr lang="fr-FR" sz="1000" dirty="0"/>
          </a:p>
          <a:p>
            <a:pPr marL="457200" lvl="1" indent="0">
              <a:buNone/>
            </a:pPr>
            <a:endParaRPr lang="fr-FR" sz="1000" dirty="0"/>
          </a:p>
          <a:p>
            <a:pPr marL="457200" lvl="1" indent="0">
              <a:buNone/>
            </a:pPr>
            <a:endParaRPr lang="fr-FR" sz="1000" dirty="0"/>
          </a:p>
          <a:p>
            <a:pPr>
              <a:lnSpc>
                <a:spcPct val="150000"/>
              </a:lnSpc>
            </a:pPr>
            <a:r>
              <a:rPr lang="fr-FR" sz="2000" b="1" dirty="0"/>
              <a:t>Infection </a:t>
            </a:r>
            <a:r>
              <a:rPr lang="fr-FR" sz="2000" b="1" dirty="0" err="1"/>
              <a:t>materno</a:t>
            </a:r>
            <a:r>
              <a:rPr lang="fr-FR" sz="2000" b="1" dirty="0"/>
              <a:t>-fœtale :   </a:t>
            </a:r>
            <a:r>
              <a:rPr lang="fr-FR" sz="2000" dirty="0"/>
              <a:t>Oui </a:t>
            </a:r>
            <a:r>
              <a:rPr lang="fr-FR" sz="2000" dirty="0">
                <a:sym typeface="Wingdings" panose="05000000000000000000" pitchFamily="2" charset="2"/>
              </a:rPr>
              <a:t>     Non  </a:t>
            </a:r>
          </a:p>
          <a:p>
            <a:pPr marL="457200" lvl="1" indent="0">
              <a:lnSpc>
                <a:spcPct val="150000"/>
              </a:lnSpc>
              <a:spcBef>
                <a:spcPts val="0"/>
              </a:spcBef>
              <a:buFont typeface="Wingdings" panose="05000000000000000000" pitchFamily="2" charset="2"/>
              <a:buChar char="Ø"/>
              <a:defRPr/>
            </a:pPr>
            <a:r>
              <a:rPr kumimoji="0" lang="fr-FR" sz="18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a:t>
            </a:r>
            <a:r>
              <a:rPr kumimoji="0" lang="fr-FR" sz="180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Si oui, étiologie présumée ou avérée : </a:t>
            </a:r>
            <a:r>
              <a:rPr lang="fr-FR" sz="1800" dirty="0"/>
              <a:t>………</a:t>
            </a:r>
          </a:p>
          <a:p>
            <a:pPr marL="45720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fr-FR" sz="180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indent="0">
              <a:buNone/>
            </a:pPr>
            <a:endParaRPr lang="fr-FR" sz="1600" i="1" dirty="0"/>
          </a:p>
          <a:p>
            <a:pPr marL="0" indent="0">
              <a:buNone/>
            </a:pPr>
            <a:endParaRPr lang="fr-FR" sz="1600" i="1" dirty="0"/>
          </a:p>
        </p:txBody>
      </p:sp>
      <p:sp>
        <p:nvSpPr>
          <p:cNvPr id="5" name="Espace réservé du numéro de diapositive 4">
            <a:extLst>
              <a:ext uri="{FF2B5EF4-FFF2-40B4-BE49-F238E27FC236}">
                <a16:creationId xmlns:a16="http://schemas.microsoft.com/office/drawing/2014/main" id="{57EEFFFB-3AEB-4767-AF29-896968E0B5C6}"/>
              </a:ext>
            </a:extLst>
          </p:cNvPr>
          <p:cNvSpPr>
            <a:spLocks noGrp="1"/>
          </p:cNvSpPr>
          <p:nvPr>
            <p:ph type="sldNum" sz="quarter" idx="12"/>
          </p:nvPr>
        </p:nvSpPr>
        <p:spPr/>
        <p:txBody>
          <a:bodyPr/>
          <a:lstStyle/>
          <a:p>
            <a:fld id="{1F296CD6-F585-4F4E-9BDC-72E84E04FBD4}" type="slidenum">
              <a:rPr lang="fr-FR" smtClean="0"/>
              <a:t>10</a:t>
            </a:fld>
            <a:endParaRPr lang="fr-FR"/>
          </a:p>
        </p:txBody>
      </p:sp>
    </p:spTree>
    <p:extLst>
      <p:ext uri="{BB962C8B-B14F-4D97-AF65-F5344CB8AC3E}">
        <p14:creationId xmlns:p14="http://schemas.microsoft.com/office/powerpoint/2010/main" val="1555370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9EC918-6EA1-4758-A743-9EF5B90928AA}"/>
              </a:ext>
            </a:extLst>
          </p:cNvPr>
          <p:cNvSpPr txBox="1">
            <a:spLocks/>
          </p:cNvSpPr>
          <p:nvPr/>
        </p:nvSpPr>
        <p:spPr>
          <a:xfrm>
            <a:off x="838199" y="584201"/>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latin typeface="+mn-lt"/>
              </a:rPr>
              <a:t>ACCOUCHEMENT (4)</a:t>
            </a:r>
          </a:p>
        </p:txBody>
      </p:sp>
      <p:sp>
        <p:nvSpPr>
          <p:cNvPr id="3" name="Espace réservé du contenu 2">
            <a:extLst>
              <a:ext uri="{FF2B5EF4-FFF2-40B4-BE49-F238E27FC236}">
                <a16:creationId xmlns:a16="http://schemas.microsoft.com/office/drawing/2014/main" id="{2684EBDA-FD42-49FA-B553-40A53B05B274}"/>
              </a:ext>
            </a:extLst>
          </p:cNvPr>
          <p:cNvSpPr txBox="1">
            <a:spLocks/>
          </p:cNvSpPr>
          <p:nvPr/>
        </p:nvSpPr>
        <p:spPr>
          <a:xfrm>
            <a:off x="838199" y="1505124"/>
            <a:ext cx="4816151" cy="4815472"/>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r>
              <a:rPr lang="fr-FR" sz="2000" b="1" dirty="0"/>
              <a:t>Anesthésie :   </a:t>
            </a:r>
            <a:r>
              <a:rPr lang="fr-FR" sz="2000" dirty="0"/>
              <a:t>Oui </a:t>
            </a:r>
            <a:r>
              <a:rPr lang="fr-FR" sz="2000" dirty="0">
                <a:sym typeface="Wingdings" panose="05000000000000000000" pitchFamily="2" charset="2"/>
              </a:rPr>
              <a:t>     Non  </a:t>
            </a:r>
          </a:p>
          <a:p>
            <a:r>
              <a:rPr lang="fr-FR" sz="2000" b="1" dirty="0">
                <a:sym typeface="Wingdings" panose="05000000000000000000" pitchFamily="2" charset="2"/>
              </a:rPr>
              <a:t>Si oui : </a:t>
            </a:r>
          </a:p>
          <a:p>
            <a:pPr lvl="1">
              <a:buFont typeface="Wingdings" panose="05000000000000000000" pitchFamily="2" charset="2"/>
              <a:buChar char="Ø"/>
            </a:pPr>
            <a:r>
              <a:rPr lang="fr-FR" sz="1800" dirty="0">
                <a:sym typeface="Wingdings" panose="05000000000000000000" pitchFamily="2" charset="2"/>
              </a:rPr>
              <a:t>Générale  </a:t>
            </a:r>
          </a:p>
          <a:p>
            <a:pPr lvl="1">
              <a:buFont typeface="Wingdings" panose="05000000000000000000" pitchFamily="2" charset="2"/>
              <a:buChar char="Ø"/>
            </a:pPr>
            <a:r>
              <a:rPr lang="fr-FR" sz="1800" dirty="0">
                <a:sym typeface="Wingdings" panose="05000000000000000000" pitchFamily="2" charset="2"/>
              </a:rPr>
              <a:t>Péridurale / Rachianesthésie  </a:t>
            </a:r>
            <a:endParaRPr lang="fr-FR" sz="1800" dirty="0"/>
          </a:p>
          <a:p>
            <a:r>
              <a:rPr lang="fr-FR" sz="2000" b="1" dirty="0" smtClean="0"/>
              <a:t>Enregistrement </a:t>
            </a:r>
            <a:r>
              <a:rPr lang="fr-FR" sz="2000" b="1" dirty="0"/>
              <a:t>du RCF pendant l’anesthésie </a:t>
            </a:r>
            <a:r>
              <a:rPr lang="fr-FR" sz="2000" dirty="0"/>
              <a:t>:  Oui </a:t>
            </a:r>
            <a:r>
              <a:rPr lang="fr-FR" sz="2000" dirty="0">
                <a:sym typeface="Wingdings" panose="05000000000000000000" pitchFamily="2" charset="2"/>
              </a:rPr>
              <a:t>     Non  </a:t>
            </a:r>
          </a:p>
          <a:p>
            <a:r>
              <a:rPr lang="fr-FR" sz="2000" b="1" dirty="0"/>
              <a:t>Enregistrement</a:t>
            </a:r>
            <a:r>
              <a:rPr lang="fr-FR" sz="2000" b="1" dirty="0" smtClean="0">
                <a:solidFill>
                  <a:prstClr val="black"/>
                </a:solidFill>
                <a:latin typeface="Calibri" panose="020F0502020204030204"/>
                <a:sym typeface="Wingdings" panose="05000000000000000000" pitchFamily="2" charset="2"/>
              </a:rPr>
              <a:t> </a:t>
            </a:r>
            <a:r>
              <a:rPr lang="fr-FR" sz="2000" b="1" dirty="0">
                <a:solidFill>
                  <a:prstClr val="black"/>
                </a:solidFill>
                <a:latin typeface="Calibri" panose="020F0502020204030204"/>
                <a:sym typeface="Wingdings" panose="05000000000000000000" pitchFamily="2" charset="2"/>
              </a:rPr>
              <a:t>du RCF lors du travail : </a:t>
            </a:r>
            <a:r>
              <a:rPr lang="fr-FR" sz="2000" b="1" dirty="0"/>
              <a:t>              </a:t>
            </a:r>
            <a:r>
              <a:rPr lang="fr-FR" sz="2000" dirty="0"/>
              <a:t>Oui </a:t>
            </a:r>
            <a:r>
              <a:rPr lang="fr-FR" sz="2000" dirty="0">
                <a:sym typeface="Wingdings" panose="05000000000000000000" pitchFamily="2" charset="2"/>
              </a:rPr>
              <a:t>     Non  </a:t>
            </a:r>
          </a:p>
          <a:p>
            <a:r>
              <a:rPr lang="fr-FR" sz="2000" b="1" dirty="0">
                <a:sym typeface="Wingdings" panose="05000000000000000000" pitchFamily="2" charset="2"/>
              </a:rPr>
              <a:t>Si oui, </a:t>
            </a:r>
            <a:r>
              <a:rPr lang="fr-FR" sz="2000" b="1" dirty="0" smtClean="0">
                <a:sym typeface="Wingdings" panose="05000000000000000000" pitchFamily="2" charset="2"/>
              </a:rPr>
              <a:t>e</a:t>
            </a:r>
            <a:r>
              <a:rPr lang="fr-FR" sz="2000" b="1" dirty="0" smtClean="0"/>
              <a:t>nregistrement</a:t>
            </a:r>
            <a:r>
              <a:rPr lang="fr-FR" sz="2000" b="1" dirty="0" smtClean="0">
                <a:sym typeface="Wingdings" panose="05000000000000000000" pitchFamily="2" charset="2"/>
              </a:rPr>
              <a:t> </a:t>
            </a:r>
            <a:r>
              <a:rPr lang="fr-FR" sz="2000" b="1" dirty="0">
                <a:sym typeface="Wingdings" panose="05000000000000000000" pitchFamily="2" charset="2"/>
              </a:rPr>
              <a:t>du RCF :</a:t>
            </a:r>
          </a:p>
          <a:p>
            <a:pPr lvl="1">
              <a:buFont typeface="Wingdings" panose="05000000000000000000" pitchFamily="2" charset="2"/>
              <a:buChar char="Ø"/>
            </a:pPr>
            <a:r>
              <a:rPr lang="fr-FR" sz="1800" dirty="0">
                <a:sym typeface="Wingdings" panose="05000000000000000000" pitchFamily="2" charset="2"/>
              </a:rPr>
              <a:t>Continue  </a:t>
            </a:r>
          </a:p>
          <a:p>
            <a:pPr lvl="1">
              <a:buFont typeface="Wingdings" panose="05000000000000000000" pitchFamily="2" charset="2"/>
              <a:buChar char="Ø"/>
            </a:pPr>
            <a:r>
              <a:rPr lang="fr-FR" sz="1800" dirty="0">
                <a:sym typeface="Wingdings" panose="05000000000000000000" pitchFamily="2" charset="2"/>
              </a:rPr>
              <a:t>Discontinue  </a:t>
            </a:r>
            <a:endParaRPr lang="fr-FR" sz="1800" dirty="0"/>
          </a:p>
          <a:p>
            <a:pPr marL="0" indent="0" algn="ctr">
              <a:buNone/>
            </a:pPr>
            <a:r>
              <a:rPr lang="fr-FR" sz="2000" b="1" u="sng" dirty="0">
                <a:solidFill>
                  <a:srgbClr val="FF0000"/>
                </a:solidFill>
                <a:sym typeface="Wingdings" panose="05000000000000000000" pitchFamily="2" charset="2"/>
              </a:rPr>
              <a:t>Veuillez joindre les images du rythme</a:t>
            </a:r>
            <a:endParaRPr lang="fr-FR" sz="2000" u="sng" dirty="0">
              <a:sym typeface="Wingdings" panose="05000000000000000000" pitchFamily="2" charset="2"/>
            </a:endParaRPr>
          </a:p>
          <a:p>
            <a:pPr marL="0" indent="0">
              <a:buNone/>
            </a:pPr>
            <a:endParaRPr lang="fr-FR" sz="2000" i="1" dirty="0"/>
          </a:p>
        </p:txBody>
      </p:sp>
      <p:sp>
        <p:nvSpPr>
          <p:cNvPr id="8" name="Espace réservé du contenu 2">
            <a:extLst>
              <a:ext uri="{FF2B5EF4-FFF2-40B4-BE49-F238E27FC236}">
                <a16:creationId xmlns:a16="http://schemas.microsoft.com/office/drawing/2014/main" id="{7D10BF30-2871-4823-943D-22B8BCC05A23}"/>
              </a:ext>
            </a:extLst>
          </p:cNvPr>
          <p:cNvSpPr txBox="1">
            <a:spLocks/>
          </p:cNvSpPr>
          <p:nvPr/>
        </p:nvSpPr>
        <p:spPr>
          <a:xfrm>
            <a:off x="5934075" y="1486248"/>
            <a:ext cx="5943600" cy="4815472"/>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pPr marL="0" indent="0">
              <a:buNone/>
            </a:pPr>
            <a:r>
              <a:rPr lang="fr-FR" sz="2000" b="1" dirty="0"/>
              <a:t>Anomalies du RCF lors du travail </a:t>
            </a:r>
            <a:r>
              <a:rPr lang="fr-FR" sz="2000" b="1" dirty="0">
                <a:sym typeface="Wingdings" panose="05000000000000000000" pitchFamily="2" charset="2"/>
              </a:rPr>
              <a:t>:            </a:t>
            </a:r>
            <a:r>
              <a:rPr lang="fr-FR" sz="2000" b="1" dirty="0" smtClean="0">
                <a:sym typeface="Wingdings" panose="05000000000000000000" pitchFamily="2" charset="2"/>
              </a:rPr>
              <a:t/>
            </a:r>
            <a:br>
              <a:rPr lang="fr-FR" sz="2000" b="1" dirty="0" smtClean="0">
                <a:sym typeface="Wingdings" panose="05000000000000000000" pitchFamily="2" charset="2"/>
              </a:rPr>
            </a:br>
            <a:r>
              <a:rPr lang="fr-FR" sz="2000" b="1" dirty="0" smtClean="0">
                <a:sym typeface="Wingdings" panose="05000000000000000000" pitchFamily="2" charset="2"/>
              </a:rPr>
              <a:t>     </a:t>
            </a:r>
            <a:r>
              <a:rPr lang="fr-FR" sz="2000" dirty="0" smtClean="0"/>
              <a:t>Oui </a:t>
            </a:r>
            <a:r>
              <a:rPr lang="fr-FR" sz="2000" dirty="0" smtClean="0">
                <a:sym typeface="Wingdings" panose="05000000000000000000" pitchFamily="2" charset="2"/>
              </a:rPr>
              <a:t>     Non  </a:t>
            </a:r>
          </a:p>
          <a:p>
            <a:pPr marL="0" indent="0">
              <a:buNone/>
            </a:pPr>
            <a:endParaRPr lang="fr-FR" sz="1050" dirty="0">
              <a:sym typeface="Wingdings" panose="05000000000000000000" pitchFamily="2" charset="2"/>
            </a:endParaRPr>
          </a:p>
          <a:p>
            <a:pPr lvl="1">
              <a:buFont typeface="Wingdings" panose="05000000000000000000" pitchFamily="2" charset="2"/>
              <a:buChar char="Ø"/>
            </a:pPr>
            <a:r>
              <a:rPr lang="fr-FR" sz="1800" b="1" dirty="0">
                <a:sym typeface="Wingdings" panose="05000000000000000000" pitchFamily="2" charset="2"/>
              </a:rPr>
              <a:t>Si oui (selon définitions CNGOF) : </a:t>
            </a:r>
          </a:p>
          <a:p>
            <a:pPr lvl="2">
              <a:buFont typeface="Courier New" panose="02070309020205020404" pitchFamily="49" charset="0"/>
              <a:buChar char="o"/>
            </a:pPr>
            <a:r>
              <a:rPr lang="fr-FR" sz="1600" dirty="0">
                <a:sym typeface="Wingdings" panose="05000000000000000000" pitchFamily="2" charset="2"/>
              </a:rPr>
              <a:t>Faible risque d’acidose 	 </a:t>
            </a:r>
          </a:p>
          <a:p>
            <a:pPr lvl="2">
              <a:buFont typeface="Courier New" panose="02070309020205020404" pitchFamily="49" charset="0"/>
              <a:buChar char="o"/>
            </a:pPr>
            <a:r>
              <a:rPr lang="fr-FR" sz="1600" dirty="0">
                <a:sym typeface="Wingdings" panose="05000000000000000000" pitchFamily="2" charset="2"/>
              </a:rPr>
              <a:t>Risque d’acidose		 </a:t>
            </a:r>
          </a:p>
          <a:p>
            <a:pPr lvl="2">
              <a:buFont typeface="Courier New" panose="02070309020205020404" pitchFamily="49" charset="0"/>
              <a:buChar char="o"/>
            </a:pPr>
            <a:r>
              <a:rPr lang="fr-FR" sz="1600" dirty="0">
                <a:sym typeface="Wingdings" panose="05000000000000000000" pitchFamily="2" charset="2"/>
              </a:rPr>
              <a:t>Risque important d’acidose 	 </a:t>
            </a:r>
          </a:p>
          <a:p>
            <a:pPr lvl="2">
              <a:buFont typeface="Courier New" panose="02070309020205020404" pitchFamily="49" charset="0"/>
              <a:buChar char="o"/>
            </a:pPr>
            <a:r>
              <a:rPr lang="fr-FR" sz="1600" dirty="0">
                <a:sym typeface="Wingdings" panose="05000000000000000000" pitchFamily="2" charset="2"/>
              </a:rPr>
              <a:t>Risque majeur d’acidose 	 </a:t>
            </a:r>
          </a:p>
          <a:p>
            <a:pPr lvl="1">
              <a:buFont typeface="Wingdings" panose="05000000000000000000" pitchFamily="2" charset="2"/>
              <a:buChar char="Ø"/>
            </a:pPr>
            <a:endParaRPr lang="fr-FR" sz="1800" b="1" dirty="0" smtClean="0">
              <a:sym typeface="Wingdings" panose="05000000000000000000" pitchFamily="2" charset="2"/>
            </a:endParaRPr>
          </a:p>
          <a:p>
            <a:pPr lvl="1">
              <a:buFont typeface="Wingdings" panose="05000000000000000000" pitchFamily="2" charset="2"/>
              <a:buChar char="Ø"/>
            </a:pPr>
            <a:r>
              <a:rPr lang="fr-FR" sz="1800" b="1" dirty="0" smtClean="0">
                <a:sym typeface="Wingdings" panose="05000000000000000000" pitchFamily="2" charset="2"/>
              </a:rPr>
              <a:t>Si oui</a:t>
            </a:r>
            <a:r>
              <a:rPr lang="fr-FR" sz="2000" b="1" dirty="0" smtClean="0">
                <a:sym typeface="Wingdings" panose="05000000000000000000" pitchFamily="2" charset="2"/>
              </a:rPr>
              <a:t>, mise en place de mesures correctives:   </a:t>
            </a:r>
            <a:br>
              <a:rPr lang="fr-FR" sz="2000" b="1" dirty="0" smtClean="0">
                <a:sym typeface="Wingdings" panose="05000000000000000000" pitchFamily="2" charset="2"/>
              </a:rPr>
            </a:br>
            <a:r>
              <a:rPr lang="fr-FR" sz="2000" b="1" dirty="0" smtClean="0">
                <a:sym typeface="Wingdings" panose="05000000000000000000" pitchFamily="2" charset="2"/>
              </a:rPr>
              <a:t>   </a:t>
            </a:r>
            <a:r>
              <a:rPr lang="fr-FR" sz="1800" dirty="0" smtClean="0"/>
              <a:t>Oui </a:t>
            </a:r>
            <a:r>
              <a:rPr lang="fr-FR" sz="1800" dirty="0" smtClean="0">
                <a:sym typeface="Wingdings" panose="05000000000000000000" pitchFamily="2" charset="2"/>
              </a:rPr>
              <a:t>     Non  </a:t>
            </a:r>
          </a:p>
          <a:p>
            <a:pPr marL="914400" lvl="2" indent="0">
              <a:buNone/>
            </a:pPr>
            <a:r>
              <a:rPr lang="fr-FR" sz="1600" dirty="0" smtClean="0">
                <a:sym typeface="Wingdings" panose="05000000000000000000" pitchFamily="2" charset="2"/>
              </a:rPr>
              <a:t>Si </a:t>
            </a:r>
            <a:r>
              <a:rPr lang="fr-FR" sz="1600" dirty="0">
                <a:sym typeface="Wingdings" panose="05000000000000000000" pitchFamily="2" charset="2"/>
              </a:rPr>
              <a:t>oui, </a:t>
            </a:r>
            <a:r>
              <a:rPr lang="fr-FR" sz="1600" dirty="0" smtClean="0">
                <a:sym typeface="Wingdings" panose="05000000000000000000" pitchFamily="2" charset="2"/>
              </a:rPr>
              <a:t>précisez quelle CAT </a:t>
            </a:r>
            <a:r>
              <a:rPr lang="fr-FR" sz="1600" dirty="0">
                <a:sym typeface="Wingdings" panose="05000000000000000000" pitchFamily="2" charset="2"/>
              </a:rPr>
              <a:t>: </a:t>
            </a:r>
            <a:r>
              <a:rPr lang="fr-FR" sz="1600" dirty="0"/>
              <a:t>………………..</a:t>
            </a:r>
          </a:p>
          <a:p>
            <a:pPr marL="457200" lvl="1" indent="0">
              <a:buNone/>
            </a:pPr>
            <a:endParaRPr lang="fr-FR" sz="1800" dirty="0">
              <a:sym typeface="Wingdings" panose="05000000000000000000" pitchFamily="2" charset="2"/>
            </a:endParaRPr>
          </a:p>
          <a:p>
            <a:pPr marL="457200" lvl="1" indent="0">
              <a:buNone/>
            </a:pPr>
            <a:endParaRPr lang="fr-FR" sz="1800" dirty="0">
              <a:sym typeface="Wingdings" panose="05000000000000000000" pitchFamily="2" charset="2"/>
            </a:endParaRPr>
          </a:p>
          <a:p>
            <a:pPr lvl="1">
              <a:buFont typeface="Wingdings" panose="05000000000000000000" pitchFamily="2" charset="2"/>
              <a:buChar char="Ø"/>
            </a:pPr>
            <a:endParaRPr lang="fr-FR" sz="1800" dirty="0">
              <a:sym typeface="Wingdings" panose="05000000000000000000" pitchFamily="2" charset="2"/>
            </a:endParaRPr>
          </a:p>
          <a:p>
            <a:pPr lvl="1">
              <a:buFont typeface="Wingdings" panose="05000000000000000000" pitchFamily="2" charset="2"/>
              <a:buChar char="Ø"/>
            </a:pPr>
            <a:endParaRPr lang="fr-FR" sz="1800" dirty="0">
              <a:sym typeface="Wingdings" panose="05000000000000000000" pitchFamily="2" charset="2"/>
            </a:endParaRPr>
          </a:p>
          <a:p>
            <a:pPr lvl="1">
              <a:buFont typeface="Wingdings" panose="05000000000000000000" pitchFamily="2" charset="2"/>
              <a:buChar char="Ø"/>
            </a:pPr>
            <a:endParaRPr lang="fr-FR" sz="1800" dirty="0">
              <a:sym typeface="Wingdings" panose="05000000000000000000" pitchFamily="2" charset="2"/>
            </a:endParaRPr>
          </a:p>
        </p:txBody>
      </p:sp>
      <p:sp>
        <p:nvSpPr>
          <p:cNvPr id="4" name="Espace réservé du numéro de diapositive 3">
            <a:extLst>
              <a:ext uri="{FF2B5EF4-FFF2-40B4-BE49-F238E27FC236}">
                <a16:creationId xmlns:a16="http://schemas.microsoft.com/office/drawing/2014/main" id="{18B35E41-334C-4B55-AC98-319CF3E0CC4F}"/>
              </a:ext>
            </a:extLst>
          </p:cNvPr>
          <p:cNvSpPr>
            <a:spLocks noGrp="1"/>
          </p:cNvSpPr>
          <p:nvPr>
            <p:ph type="sldNum" sz="quarter" idx="12"/>
          </p:nvPr>
        </p:nvSpPr>
        <p:spPr/>
        <p:txBody>
          <a:bodyPr/>
          <a:lstStyle/>
          <a:p>
            <a:fld id="{1F296CD6-F585-4F4E-9BDC-72E84E04FBD4}" type="slidenum">
              <a:rPr lang="fr-FR" smtClean="0"/>
              <a:t>11</a:t>
            </a:fld>
            <a:endParaRPr lang="fr-FR"/>
          </a:p>
        </p:txBody>
      </p:sp>
    </p:spTree>
    <p:extLst>
      <p:ext uri="{BB962C8B-B14F-4D97-AF65-F5344CB8AC3E}">
        <p14:creationId xmlns:p14="http://schemas.microsoft.com/office/powerpoint/2010/main" val="1340308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84B293-6DDA-410E-BC9A-C78E554F8883}"/>
              </a:ext>
            </a:extLst>
          </p:cNvPr>
          <p:cNvSpPr txBox="1">
            <a:spLocks/>
          </p:cNvSpPr>
          <p:nvPr/>
        </p:nvSpPr>
        <p:spPr>
          <a:xfrm>
            <a:off x="2219325" y="2622926"/>
            <a:ext cx="7753349" cy="161214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3600" b="1" i="1" dirty="0">
                <a:solidFill>
                  <a:srgbClr val="FF0000"/>
                </a:solidFill>
              </a:rPr>
              <a:t>Ajouter les images du RCF sur une ou plusieurs diapositives</a:t>
            </a:r>
          </a:p>
        </p:txBody>
      </p:sp>
      <p:sp>
        <p:nvSpPr>
          <p:cNvPr id="3" name="Espace réservé du numéro de diapositive 2">
            <a:extLst>
              <a:ext uri="{FF2B5EF4-FFF2-40B4-BE49-F238E27FC236}">
                <a16:creationId xmlns:a16="http://schemas.microsoft.com/office/drawing/2014/main" id="{BC41F936-7769-4B8C-A056-B18C95EDE840}"/>
              </a:ext>
            </a:extLst>
          </p:cNvPr>
          <p:cNvSpPr>
            <a:spLocks noGrp="1"/>
          </p:cNvSpPr>
          <p:nvPr>
            <p:ph type="sldNum" sz="quarter" idx="12"/>
          </p:nvPr>
        </p:nvSpPr>
        <p:spPr/>
        <p:txBody>
          <a:bodyPr/>
          <a:lstStyle/>
          <a:p>
            <a:fld id="{1F296CD6-F585-4F4E-9BDC-72E84E04FBD4}" type="slidenum">
              <a:rPr lang="fr-FR" smtClean="0"/>
              <a:t>12</a:t>
            </a:fld>
            <a:endParaRPr lang="fr-FR"/>
          </a:p>
        </p:txBody>
      </p:sp>
    </p:spTree>
    <p:extLst>
      <p:ext uri="{BB962C8B-B14F-4D97-AF65-F5344CB8AC3E}">
        <p14:creationId xmlns:p14="http://schemas.microsoft.com/office/powerpoint/2010/main" val="2033718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15676D85-A45A-45BF-8EA0-3F8062EC912F}"/>
              </a:ext>
            </a:extLst>
          </p:cNvPr>
          <p:cNvSpPr txBox="1">
            <a:spLocks/>
          </p:cNvSpPr>
          <p:nvPr/>
        </p:nvSpPr>
        <p:spPr>
          <a:xfrm>
            <a:off x="762000" y="365126"/>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latin typeface="+mn-lt"/>
              </a:rPr>
              <a:t>ACCOUCHEMENT (5)</a:t>
            </a:r>
          </a:p>
        </p:txBody>
      </p:sp>
      <p:sp>
        <p:nvSpPr>
          <p:cNvPr id="3" name="Espace réservé du contenu 2">
            <a:extLst>
              <a:ext uri="{FF2B5EF4-FFF2-40B4-BE49-F238E27FC236}">
                <a16:creationId xmlns:a16="http://schemas.microsoft.com/office/drawing/2014/main" id="{4514FE37-6257-4510-AC94-8F7F3EB93D07}"/>
              </a:ext>
            </a:extLst>
          </p:cNvPr>
          <p:cNvSpPr txBox="1">
            <a:spLocks/>
          </p:cNvSpPr>
          <p:nvPr/>
        </p:nvSpPr>
        <p:spPr>
          <a:xfrm>
            <a:off x="838200" y="1074821"/>
            <a:ext cx="10515600" cy="5409539"/>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r>
              <a:rPr lang="fr-FR" sz="2000" b="1" dirty="0">
                <a:sym typeface="Wingdings" panose="05000000000000000000" pitchFamily="2" charset="2"/>
              </a:rPr>
              <a:t>Techniques de surveillance de seconde ligne </a:t>
            </a:r>
            <a:r>
              <a:rPr lang="fr-FR" sz="2000" dirty="0">
                <a:sym typeface="Wingdings" panose="05000000000000000000" pitchFamily="2" charset="2"/>
              </a:rPr>
              <a:t>:   </a:t>
            </a:r>
            <a:r>
              <a:rPr lang="fr-FR" sz="2000" dirty="0"/>
              <a:t>Oui </a:t>
            </a:r>
            <a:r>
              <a:rPr lang="fr-FR" sz="2000" dirty="0">
                <a:sym typeface="Wingdings" panose="05000000000000000000" pitchFamily="2" charset="2"/>
              </a:rPr>
              <a:t>     Non  </a:t>
            </a:r>
          </a:p>
          <a:p>
            <a:r>
              <a:rPr lang="fr-FR" sz="2000" b="1" dirty="0">
                <a:sym typeface="Wingdings" panose="05000000000000000000" pitchFamily="2" charset="2"/>
              </a:rPr>
              <a:t>Si oui, veuillez compléter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5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2000" b="1" i="0" u="sng"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2000" b="1" u="sng"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2000" b="1" i="0" u="sng"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2000" b="1" i="0" u="sng"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2000" b="1" i="0" u="sng" strike="noStrike" kern="1200" cap="none" spc="0" normalizeH="0" baseline="0" noProof="0" dirty="0">
              <a:ln>
                <a:noFill/>
              </a:ln>
              <a:solidFill>
                <a:prstClr val="black"/>
              </a:solidFill>
              <a:effectLst/>
              <a:uLnTx/>
              <a:uFillTx/>
              <a:latin typeface="Calibri" panose="020F0502020204030204"/>
              <a:ea typeface="+mn-ea"/>
              <a:cs typeface="+mn-cs"/>
            </a:endParaRPr>
          </a:p>
          <a:p>
            <a:pPr>
              <a:lnSpc>
                <a:spcPct val="100000"/>
              </a:lnSpc>
              <a:spcBef>
                <a:spcPts val="0"/>
              </a:spcBef>
              <a:defRPr/>
            </a:pPr>
            <a:r>
              <a:rPr kumimoji="0" lang="fr-FR" sz="2000" b="1" i="0" strike="noStrike" kern="1200" cap="none" spc="0" normalizeH="0" baseline="0" noProof="0" dirty="0">
                <a:ln>
                  <a:noFill/>
                </a:ln>
                <a:solidFill>
                  <a:prstClr val="black"/>
                </a:solidFill>
                <a:effectLst/>
                <a:uLnTx/>
                <a:uFillTx/>
                <a:latin typeface="Calibri" panose="020F0502020204030204"/>
                <a:ea typeface="+mn-ea"/>
                <a:cs typeface="+mn-cs"/>
              </a:rPr>
              <a:t>Mode d’accouchement :  </a:t>
            </a:r>
            <a:r>
              <a:rPr kumimoji="0" lang="fr-FR" sz="2000" i="0" u="none" strike="noStrike" kern="1200" cap="none" spc="0" normalizeH="0" baseline="0" noProof="0" dirty="0">
                <a:ln>
                  <a:noFill/>
                </a:ln>
                <a:solidFill>
                  <a:prstClr val="black"/>
                </a:solidFill>
                <a:effectLst/>
                <a:uLnTx/>
                <a:uFillTx/>
                <a:latin typeface="Calibri" panose="020F0502020204030204"/>
                <a:ea typeface="+mn-ea"/>
                <a:cs typeface="+mn-cs"/>
              </a:rPr>
              <a:t>Voie basse spontanée </a:t>
            </a:r>
            <a:r>
              <a:rPr kumimoji="0" lang="fr-FR" sz="200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Extraction instrumentale</a:t>
            </a:r>
            <a:r>
              <a:rPr lang="fr-FR" sz="2000" dirty="0">
                <a:solidFill>
                  <a:prstClr val="black"/>
                </a:solidFill>
                <a:latin typeface="Calibri" panose="020F0502020204030204"/>
                <a:sym typeface="Wingdings" panose="05000000000000000000" pitchFamily="2" charset="2"/>
              </a:rPr>
              <a:t> </a:t>
            </a: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Césarienne </a:t>
            </a:r>
          </a:p>
          <a:p>
            <a:pPr lvl="1">
              <a:lnSpc>
                <a:spcPct val="100000"/>
              </a:lnSpc>
              <a:spcBef>
                <a:spcPts val="0"/>
              </a:spcBef>
              <a:buFont typeface="Wingdings" panose="05000000000000000000" pitchFamily="2" charset="2"/>
              <a:buChar char="Ø"/>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Si extraction instrumentale : Forceps</a:t>
            </a:r>
            <a:r>
              <a:rPr lang="fr-FR" sz="1800" dirty="0">
                <a:solidFill>
                  <a:prstClr val="black"/>
                </a:solidFill>
                <a:latin typeface="Calibri" panose="020F0502020204030204"/>
                <a:sym typeface="Wingdings" panose="05000000000000000000" pitchFamily="2" charset="2"/>
              </a:rPr>
              <a:t> </a:t>
            </a: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Spatule      Ventouse                                </a:t>
            </a:r>
          </a:p>
          <a:p>
            <a:pPr lvl="1">
              <a:lnSpc>
                <a:spcPct val="100000"/>
              </a:lnSpc>
              <a:spcBef>
                <a:spcPts val="0"/>
              </a:spcBef>
              <a:buFont typeface="Wingdings" panose="05000000000000000000" pitchFamily="2" charset="2"/>
              <a:buChar char="Ø"/>
              <a:defRPr/>
            </a:pPr>
            <a:r>
              <a:rPr lang="fr-FR" sz="1800" dirty="0">
                <a:solidFill>
                  <a:prstClr val="black"/>
                </a:solidFill>
                <a:latin typeface="Calibri" panose="020F0502020204030204"/>
                <a:sym typeface="Wingdings" panose="05000000000000000000" pitchFamily="2" charset="2"/>
              </a:rPr>
              <a:t>Si césarienne</a:t>
            </a:r>
            <a:r>
              <a:rPr kumimoji="0" lang="fr-FR" sz="180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p</a:t>
            </a: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récisez le code : …..</a:t>
            </a:r>
          </a:p>
          <a:p>
            <a:pPr marL="457200" lvl="1" indent="0">
              <a:lnSpc>
                <a:spcPct val="100000"/>
              </a:lnSpc>
              <a:spcBef>
                <a:spcPts val="0"/>
              </a:spcBef>
              <a:buNone/>
              <a:defRPr/>
            </a:pPr>
            <a:endParaRPr kumimoji="0" lang="fr-FR"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a:lnSpc>
                <a:spcPct val="100000"/>
              </a:lnSpc>
              <a:spcBef>
                <a:spcPts val="0"/>
              </a:spcBef>
              <a:defRPr/>
            </a:pPr>
            <a:r>
              <a:rPr kumimoji="0" lang="fr-FR" sz="2000" b="1" i="0" u="none" strike="noStrike" kern="1200" cap="none" spc="0" normalizeH="0" baseline="0" noProof="0" dirty="0">
                <a:ln>
                  <a:noFill/>
                </a:ln>
                <a:solidFill>
                  <a:prstClr val="black"/>
                </a:solidFill>
                <a:effectLst/>
                <a:uLnTx/>
                <a:uFillTx/>
                <a:latin typeface="Calibri" panose="020F0502020204030204"/>
                <a:ea typeface="+mn-ea"/>
                <a:cs typeface="+mn-cs"/>
              </a:rPr>
              <a:t>Circulaires :   </a:t>
            </a: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rPr>
              <a:t>Oui </a:t>
            </a: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Non </a:t>
            </a: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a:lnSpc>
                <a:spcPct val="100000"/>
              </a:lnSpc>
              <a:spcBef>
                <a:spcPts val="0"/>
              </a:spcBef>
              <a:defRPr/>
            </a:pPr>
            <a:r>
              <a:rPr kumimoji="0" lang="fr-FR" sz="2000" b="1" i="0" u="none" strike="noStrike" kern="1200" cap="none" spc="0" normalizeH="0" baseline="0" noProof="0" dirty="0">
                <a:ln>
                  <a:noFill/>
                </a:ln>
                <a:solidFill>
                  <a:prstClr val="black"/>
                </a:solidFill>
                <a:effectLst/>
                <a:uLnTx/>
                <a:uFillTx/>
                <a:latin typeface="Calibri" panose="020F0502020204030204"/>
                <a:ea typeface="+mn-ea"/>
                <a:cs typeface="+mn-cs"/>
              </a:rPr>
              <a:t>Anomalies du placenta :     </a:t>
            </a: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rPr>
              <a:t>Oui </a:t>
            </a: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Non      Placenta non analysé </a:t>
            </a:r>
          </a:p>
          <a:p>
            <a:pPr marL="45720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Anomalies macroscopiques : …..</a:t>
            </a:r>
          </a:p>
          <a:p>
            <a:pPr marL="0" indent="0">
              <a:lnSpc>
                <a:spcPct val="100000"/>
              </a:lnSpc>
              <a:spcBef>
                <a:spcPts val="0"/>
              </a:spcBef>
              <a:buNone/>
              <a:defRPr/>
            </a:pPr>
            <a:endPar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endParaRPr>
          </a:p>
        </p:txBody>
      </p:sp>
      <p:sp>
        <p:nvSpPr>
          <p:cNvPr id="2" name="Espace réservé du numéro de diapositive 1">
            <a:extLst>
              <a:ext uri="{FF2B5EF4-FFF2-40B4-BE49-F238E27FC236}">
                <a16:creationId xmlns:a16="http://schemas.microsoft.com/office/drawing/2014/main" id="{1DF0752F-153B-49BA-A020-761EB22049B1}"/>
              </a:ext>
            </a:extLst>
          </p:cNvPr>
          <p:cNvSpPr>
            <a:spLocks noGrp="1"/>
          </p:cNvSpPr>
          <p:nvPr>
            <p:ph type="sldNum" sz="quarter" idx="12"/>
          </p:nvPr>
        </p:nvSpPr>
        <p:spPr/>
        <p:txBody>
          <a:bodyPr/>
          <a:lstStyle/>
          <a:p>
            <a:fld id="{1F296CD6-F585-4F4E-9BDC-72E84E04FBD4}" type="slidenum">
              <a:rPr lang="fr-FR" smtClean="0"/>
              <a:t>13</a:t>
            </a:fld>
            <a:endParaRPr lang="fr-FR"/>
          </a:p>
        </p:txBody>
      </p:sp>
      <p:graphicFrame>
        <p:nvGraphicFramePr>
          <p:cNvPr id="6" name="Tableau 11">
            <a:extLst>
              <a:ext uri="{FF2B5EF4-FFF2-40B4-BE49-F238E27FC236}">
                <a16:creationId xmlns:a16="http://schemas.microsoft.com/office/drawing/2014/main" id="{D06C6025-71EB-4C30-B5E9-4D9BA3339ED6}"/>
              </a:ext>
            </a:extLst>
          </p:cNvPr>
          <p:cNvGraphicFramePr>
            <a:graphicFrameLocks noGrp="1"/>
          </p:cNvGraphicFramePr>
          <p:nvPr>
            <p:extLst/>
          </p:nvPr>
        </p:nvGraphicFramePr>
        <p:xfrm>
          <a:off x="3403410" y="2173714"/>
          <a:ext cx="5385180" cy="1149269"/>
        </p:xfrm>
        <a:graphic>
          <a:graphicData uri="http://schemas.openxmlformats.org/drawingml/2006/table">
            <a:tbl>
              <a:tblPr firstRow="1" bandRow="1">
                <a:tableStyleId>{8799B23B-EC83-4686-B30A-512413B5E67A}</a:tableStyleId>
              </a:tblPr>
              <a:tblGrid>
                <a:gridCol w="1795818">
                  <a:extLst>
                    <a:ext uri="{9D8B030D-6E8A-4147-A177-3AD203B41FA5}">
                      <a16:colId xmlns:a16="http://schemas.microsoft.com/office/drawing/2014/main" val="1840619654"/>
                    </a:ext>
                  </a:extLst>
                </a:gridCol>
                <a:gridCol w="545910">
                  <a:extLst>
                    <a:ext uri="{9D8B030D-6E8A-4147-A177-3AD203B41FA5}">
                      <a16:colId xmlns:a16="http://schemas.microsoft.com/office/drawing/2014/main" val="2965267141"/>
                    </a:ext>
                  </a:extLst>
                </a:gridCol>
                <a:gridCol w="655093">
                  <a:extLst>
                    <a:ext uri="{9D8B030D-6E8A-4147-A177-3AD203B41FA5}">
                      <a16:colId xmlns:a16="http://schemas.microsoft.com/office/drawing/2014/main" val="3209180254"/>
                    </a:ext>
                  </a:extLst>
                </a:gridCol>
                <a:gridCol w="2388359">
                  <a:extLst>
                    <a:ext uri="{9D8B030D-6E8A-4147-A177-3AD203B41FA5}">
                      <a16:colId xmlns:a16="http://schemas.microsoft.com/office/drawing/2014/main" val="2727315180"/>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dirty="0">
                          <a:solidFill>
                            <a:schemeClr val="tx1"/>
                          </a:solidFill>
                        </a:rPr>
                        <a:t>Examen réalisé</a:t>
                      </a:r>
                    </a:p>
                  </a:txBody>
                  <a:tcPr>
                    <a:lnL w="12700" cap="flat" cmpd="sng" algn="ctr">
                      <a:solidFill>
                        <a:schemeClr val="accent3"/>
                      </a:solidFill>
                      <a:prstDash val="solid"/>
                      <a:round/>
                      <a:headEnd type="none" w="med" len="med"/>
                      <a:tailEnd type="none" w="med" len="med"/>
                    </a:lnL>
                    <a:lnT w="12700" cap="flat" cmpd="sng" algn="ctr">
                      <a:solidFill>
                        <a:schemeClr val="accent3"/>
                      </a:solidFill>
                      <a:prstDash val="solid"/>
                      <a:round/>
                      <a:headEnd type="none" w="med" len="med"/>
                      <a:tailEnd type="none" w="med" len="med"/>
                    </a:lnT>
                    <a:noFill/>
                  </a:tcPr>
                </a:tc>
                <a:tc>
                  <a:txBody>
                    <a:bodyPr/>
                    <a:lstStyle/>
                    <a:p>
                      <a:r>
                        <a:rPr lang="fr-FR" sz="1800" b="1" dirty="0">
                          <a:solidFill>
                            <a:schemeClr val="tx1"/>
                          </a:solidFill>
                        </a:rPr>
                        <a:t>Oui</a:t>
                      </a:r>
                    </a:p>
                  </a:txBody>
                  <a:tcPr>
                    <a:lnT w="12700" cap="flat" cmpd="sng" algn="ctr">
                      <a:solidFill>
                        <a:schemeClr val="accent3"/>
                      </a:solidFill>
                      <a:prstDash val="solid"/>
                      <a:round/>
                      <a:headEnd type="none" w="med" len="med"/>
                      <a:tailEnd type="none" w="med" len="med"/>
                    </a:lnT>
                    <a:noFill/>
                  </a:tcPr>
                </a:tc>
                <a:tc>
                  <a:txBody>
                    <a:bodyPr/>
                    <a:lstStyle/>
                    <a:p>
                      <a:r>
                        <a:rPr lang="fr-FR" sz="1800" b="1" dirty="0">
                          <a:solidFill>
                            <a:schemeClr val="tx1"/>
                          </a:solidFill>
                        </a:rPr>
                        <a:t>Non</a:t>
                      </a:r>
                    </a:p>
                  </a:txBody>
                  <a:tcPr>
                    <a:lnT w="12700" cap="flat" cmpd="sng" algn="ctr">
                      <a:solidFill>
                        <a:schemeClr val="accent3"/>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dirty="0">
                          <a:solidFill>
                            <a:schemeClr val="tx1"/>
                          </a:solidFill>
                        </a:rPr>
                        <a:t>Valeur</a:t>
                      </a:r>
                    </a:p>
                  </a:txBody>
                  <a:tcPr>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noFill/>
                  </a:tcPr>
                </a:tc>
                <a:extLst>
                  <a:ext uri="{0D108BD9-81ED-4DB2-BD59-A6C34878D82A}">
                    <a16:rowId xmlns:a16="http://schemas.microsoft.com/office/drawing/2014/main" val="484151553"/>
                  </a:ext>
                </a:extLst>
              </a:tr>
              <a:tr h="4013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pH au scalp</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76525546"/>
                  </a:ext>
                </a:extLst>
              </a:tr>
              <a:tr h="382137">
                <a:tc>
                  <a:txBody>
                    <a:bodyPr/>
                    <a:lstStyle/>
                    <a:p>
                      <a:pPr lvl="0"/>
                      <a:r>
                        <a:rPr lang="fr-FR" sz="1800" kern="1200" dirty="0">
                          <a:solidFill>
                            <a:schemeClr val="tx1"/>
                          </a:solidFill>
                          <a:effectLst/>
                          <a:latin typeface="+mn-lt"/>
                          <a:ea typeface="+mn-ea"/>
                          <a:cs typeface="+mn-cs"/>
                        </a:rPr>
                        <a:t>Lactates au scalp</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4612399"/>
                  </a:ext>
                </a:extLst>
              </a:tr>
            </a:tbl>
          </a:graphicData>
        </a:graphic>
      </p:graphicFrame>
    </p:spTree>
    <p:extLst>
      <p:ext uri="{BB962C8B-B14F-4D97-AF65-F5344CB8AC3E}">
        <p14:creationId xmlns:p14="http://schemas.microsoft.com/office/powerpoint/2010/main" val="2177849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E307809A-F8B5-47B5-9DCA-64F7EFAB8221}"/>
              </a:ext>
            </a:extLst>
          </p:cNvPr>
          <p:cNvSpPr>
            <a:spLocks noGrp="1"/>
          </p:cNvSpPr>
          <p:nvPr>
            <p:ph type="sldNum" sz="quarter" idx="12"/>
          </p:nvPr>
        </p:nvSpPr>
        <p:spPr/>
        <p:txBody>
          <a:bodyPr/>
          <a:lstStyle/>
          <a:p>
            <a:fld id="{1F296CD6-F585-4F4E-9BDC-72E84E04FBD4}" type="slidenum">
              <a:rPr lang="fr-FR" smtClean="0"/>
              <a:t>14</a:t>
            </a:fld>
            <a:endParaRPr lang="fr-FR"/>
          </a:p>
        </p:txBody>
      </p:sp>
      <p:sp>
        <p:nvSpPr>
          <p:cNvPr id="4" name="ZoneTexte 3">
            <a:extLst>
              <a:ext uri="{FF2B5EF4-FFF2-40B4-BE49-F238E27FC236}">
                <a16:creationId xmlns:a16="http://schemas.microsoft.com/office/drawing/2014/main" id="{0B81953F-01D5-494A-B711-D33CDB3C651D}"/>
              </a:ext>
            </a:extLst>
          </p:cNvPr>
          <p:cNvSpPr txBox="1"/>
          <p:nvPr/>
        </p:nvSpPr>
        <p:spPr>
          <a:xfrm>
            <a:off x="831574" y="1406971"/>
            <a:ext cx="10518913" cy="5047536"/>
          </a:xfrm>
          <a:prstGeom prst="rect">
            <a:avLst/>
          </a:prstGeom>
          <a:noFill/>
          <a:ln>
            <a:solidFill>
              <a:schemeClr val="accent5">
                <a:lumMod val="75000"/>
              </a:schemeClr>
            </a:solidFill>
          </a:ln>
        </p:spPr>
        <p:txBody>
          <a:bodyPr wrap="square">
            <a:spAutoFit/>
          </a:bodyPr>
          <a:lstStyle/>
          <a:p>
            <a:pPr marL="342900" indent="-342900">
              <a:buFont typeface="Arial" panose="020B0604020202020204" pitchFamily="34" charset="0"/>
              <a:buChar char="•"/>
            </a:pPr>
            <a:endParaRPr lang="fr-FR" sz="1200" b="1" dirty="0">
              <a:sym typeface="Wingdings" panose="05000000000000000000" pitchFamily="2" charset="2"/>
            </a:endParaRPr>
          </a:p>
          <a:p>
            <a:pPr marL="342900" indent="-342900">
              <a:buFont typeface="Arial" panose="020B0604020202020204" pitchFamily="34" charset="0"/>
              <a:buChar char="•"/>
            </a:pPr>
            <a:r>
              <a:rPr lang="fr-FR" sz="2400" b="1" dirty="0">
                <a:sym typeface="Wingdings" panose="05000000000000000000" pitchFamily="2" charset="2"/>
              </a:rPr>
              <a:t>Moment de la naissance :                 </a:t>
            </a:r>
          </a:p>
          <a:p>
            <a:pPr lvl="1">
              <a:buFont typeface="Wingdings" panose="05000000000000000000" pitchFamily="2" charset="2"/>
              <a:buChar char="Ø"/>
            </a:pPr>
            <a:r>
              <a:rPr lang="fr-FR" sz="2000" dirty="0">
                <a:sym typeface="Wingdings" panose="05000000000000000000" pitchFamily="2" charset="2"/>
              </a:rPr>
              <a:t> Journée de semaine 	</a:t>
            </a:r>
            <a:r>
              <a:rPr lang="fr-FR" sz="2000" dirty="0" smtClean="0">
                <a:sym typeface="Wingdings" panose="05000000000000000000" pitchFamily="2" charset="2"/>
              </a:rPr>
              <a:t>          </a:t>
            </a:r>
            <a:endParaRPr lang="fr-FR" sz="2000" dirty="0">
              <a:sym typeface="Wingdings" panose="05000000000000000000" pitchFamily="2" charset="2"/>
            </a:endParaRPr>
          </a:p>
          <a:p>
            <a:pPr lvl="1">
              <a:buFont typeface="Wingdings" panose="05000000000000000000" pitchFamily="2" charset="2"/>
              <a:buChar char="Ø"/>
            </a:pPr>
            <a:r>
              <a:rPr lang="fr-FR" sz="2000" dirty="0">
                <a:sym typeface="Wingdings" panose="05000000000000000000" pitchFamily="2" charset="2"/>
              </a:rPr>
              <a:t> Nuit 			    </a:t>
            </a:r>
          </a:p>
          <a:p>
            <a:pPr lvl="1">
              <a:buFont typeface="Wingdings" panose="05000000000000000000" pitchFamily="2" charset="2"/>
              <a:buChar char="Ø"/>
            </a:pPr>
            <a:r>
              <a:rPr lang="fr-FR" sz="2000" dirty="0">
                <a:sym typeface="Wingdings" panose="05000000000000000000" pitchFamily="2" charset="2"/>
              </a:rPr>
              <a:t> Week-end ou jour férié 	</a:t>
            </a:r>
            <a:endParaRPr lang="fr-FR" sz="2400" b="1" dirty="0"/>
          </a:p>
          <a:p>
            <a:pPr marL="342900" indent="-342900">
              <a:buFont typeface="Arial" panose="020B0604020202020204" pitchFamily="34" charset="0"/>
              <a:buChar char="•"/>
            </a:pPr>
            <a:endParaRPr lang="fr-FR" sz="2400" b="1" dirty="0"/>
          </a:p>
          <a:p>
            <a:pPr marL="342900" indent="-342900">
              <a:buFont typeface="Arial" panose="020B0604020202020204" pitchFamily="34" charset="0"/>
              <a:buChar char="•"/>
            </a:pPr>
            <a:r>
              <a:rPr lang="fr-FR" sz="2400" b="1" dirty="0"/>
              <a:t>GO présent lors de la naissance :     </a:t>
            </a:r>
            <a:r>
              <a:rPr lang="fr-FR" sz="2400" dirty="0"/>
              <a:t>Oui </a:t>
            </a:r>
            <a:r>
              <a:rPr lang="fr-FR" sz="2400" dirty="0">
                <a:sym typeface="Wingdings" panose="05000000000000000000" pitchFamily="2" charset="2"/>
              </a:rPr>
              <a:t>     Non </a:t>
            </a:r>
          </a:p>
          <a:p>
            <a:pPr marL="800100" lvl="1" indent="-342900">
              <a:buFont typeface="Wingdings" panose="05000000000000000000" pitchFamily="2" charset="2"/>
              <a:buChar char="Ø"/>
            </a:pPr>
            <a:r>
              <a:rPr lang="fr-FR" sz="2000" dirty="0">
                <a:sym typeface="Wingdings" panose="05000000000000000000" pitchFamily="2" charset="2"/>
              </a:rPr>
              <a:t>Si non, pourquoi : …..</a:t>
            </a:r>
          </a:p>
          <a:p>
            <a:pPr marL="800100" lvl="1" indent="-342900">
              <a:buFont typeface="Wingdings" panose="05000000000000000000" pitchFamily="2" charset="2"/>
              <a:buChar char="Ø"/>
            </a:pPr>
            <a:r>
              <a:rPr lang="fr-FR" sz="2000" dirty="0">
                <a:sym typeface="Wingdings" panose="05000000000000000000" pitchFamily="2" charset="2"/>
              </a:rPr>
              <a:t>Autres précisions : …..</a:t>
            </a:r>
          </a:p>
          <a:p>
            <a:pPr marL="800100" lvl="1" indent="-342900">
              <a:buFont typeface="Wingdings" panose="05000000000000000000" pitchFamily="2" charset="2"/>
              <a:buChar char="Ø"/>
            </a:pPr>
            <a:endParaRPr lang="fr-FR" sz="2400" dirty="0">
              <a:sym typeface="Wingdings" panose="05000000000000000000" pitchFamily="2" charset="2"/>
            </a:endParaRPr>
          </a:p>
          <a:p>
            <a:pPr marL="800100" lvl="1" indent="-342900">
              <a:buFont typeface="Wingdings" panose="05000000000000000000" pitchFamily="2" charset="2"/>
              <a:buChar char="Ø"/>
            </a:pPr>
            <a:endParaRPr lang="fr-FR" sz="2400" dirty="0"/>
          </a:p>
          <a:p>
            <a:pPr marL="342900" indent="-342900">
              <a:buFont typeface="Arial" panose="020B0604020202020204" pitchFamily="34" charset="0"/>
              <a:buChar char="•"/>
            </a:pPr>
            <a:r>
              <a:rPr lang="fr-FR" sz="2400" b="1" dirty="0">
                <a:sym typeface="Wingdings" panose="05000000000000000000" pitchFamily="2" charset="2"/>
              </a:rPr>
              <a:t>Pédiatre présent à la naissance :</a:t>
            </a:r>
            <a:r>
              <a:rPr lang="fr-FR" sz="2400" dirty="0">
                <a:sym typeface="Wingdings" panose="05000000000000000000" pitchFamily="2" charset="2"/>
              </a:rPr>
              <a:t>     Oui</a:t>
            </a:r>
            <a:r>
              <a:rPr lang="fr-FR" sz="2400" dirty="0"/>
              <a:t> </a:t>
            </a:r>
            <a:r>
              <a:rPr lang="fr-FR" sz="2400" dirty="0">
                <a:sym typeface="Wingdings" panose="05000000000000000000" pitchFamily="2" charset="2"/>
              </a:rPr>
              <a:t>     Non  </a:t>
            </a:r>
          </a:p>
          <a:p>
            <a:pPr lvl="1">
              <a:buFont typeface="Wingdings" panose="05000000000000000000" pitchFamily="2" charset="2"/>
              <a:buChar char="Ø"/>
            </a:pPr>
            <a:r>
              <a:rPr lang="fr-FR" sz="2000" dirty="0">
                <a:sym typeface="Wingdings" panose="05000000000000000000" pitchFamily="2" charset="2"/>
              </a:rPr>
              <a:t> Si non, pourquoi : ….. </a:t>
            </a:r>
          </a:p>
          <a:p>
            <a:pPr lvl="1">
              <a:buFont typeface="Wingdings" panose="05000000000000000000" pitchFamily="2" charset="2"/>
              <a:buChar char="Ø"/>
            </a:pPr>
            <a:r>
              <a:rPr lang="fr-FR" sz="2000" dirty="0">
                <a:sym typeface="Wingdings" panose="05000000000000000000" pitchFamily="2" charset="2"/>
              </a:rPr>
              <a:t> Autres précisions : …..</a:t>
            </a:r>
          </a:p>
          <a:p>
            <a:pPr lvl="1">
              <a:buFont typeface="Wingdings" panose="05000000000000000000" pitchFamily="2" charset="2"/>
              <a:buChar char="Ø"/>
            </a:pPr>
            <a:endParaRPr lang="fr-FR" dirty="0">
              <a:sym typeface="Wingdings" panose="05000000000000000000" pitchFamily="2" charset="2"/>
            </a:endParaRPr>
          </a:p>
        </p:txBody>
      </p:sp>
      <p:sp>
        <p:nvSpPr>
          <p:cNvPr id="5" name="Titre 1">
            <a:extLst>
              <a:ext uri="{FF2B5EF4-FFF2-40B4-BE49-F238E27FC236}">
                <a16:creationId xmlns:a16="http://schemas.microsoft.com/office/drawing/2014/main" id="{1278BB8F-3114-4207-81BC-3837C82569BC}"/>
              </a:ext>
            </a:extLst>
          </p:cNvPr>
          <p:cNvSpPr txBox="1">
            <a:spLocks/>
          </p:cNvSpPr>
          <p:nvPr/>
        </p:nvSpPr>
        <p:spPr>
          <a:xfrm>
            <a:off x="834887" y="611948"/>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latin typeface="+mn-lt"/>
              </a:rPr>
              <a:t>ACCOUCHEMENT (6)</a:t>
            </a:r>
          </a:p>
        </p:txBody>
      </p:sp>
    </p:spTree>
    <p:extLst>
      <p:ext uri="{BB962C8B-B14F-4D97-AF65-F5344CB8AC3E}">
        <p14:creationId xmlns:p14="http://schemas.microsoft.com/office/powerpoint/2010/main" val="3432248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DDC558-6F69-4524-B8B7-335505757622}"/>
              </a:ext>
            </a:extLst>
          </p:cNvPr>
          <p:cNvSpPr txBox="1">
            <a:spLocks/>
          </p:cNvSpPr>
          <p:nvPr/>
        </p:nvSpPr>
        <p:spPr>
          <a:xfrm>
            <a:off x="838200" y="365126"/>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latin typeface="+mn-lt"/>
              </a:rPr>
              <a:t>ENFANT A LA NAISSANCE (1) </a:t>
            </a:r>
          </a:p>
        </p:txBody>
      </p:sp>
      <p:sp>
        <p:nvSpPr>
          <p:cNvPr id="3" name="Espace réservé du contenu 2">
            <a:extLst>
              <a:ext uri="{FF2B5EF4-FFF2-40B4-BE49-F238E27FC236}">
                <a16:creationId xmlns:a16="http://schemas.microsoft.com/office/drawing/2014/main" id="{0FB429A9-4BCC-42A2-A8A1-32B31A88532D}"/>
              </a:ext>
            </a:extLst>
          </p:cNvPr>
          <p:cNvSpPr txBox="1">
            <a:spLocks/>
          </p:cNvSpPr>
          <p:nvPr/>
        </p:nvSpPr>
        <p:spPr>
          <a:xfrm>
            <a:off x="838200" y="1236831"/>
            <a:ext cx="5761383" cy="5231727"/>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r>
              <a:rPr lang="fr-FR" sz="2000" b="1" dirty="0"/>
              <a:t>Sexe :     </a:t>
            </a:r>
            <a:r>
              <a:rPr lang="fr-FR" sz="2000" dirty="0"/>
              <a:t>Féminin </a:t>
            </a:r>
            <a:r>
              <a:rPr lang="fr-FR" sz="2000" dirty="0">
                <a:sym typeface="Wingdings" panose="05000000000000000000" pitchFamily="2" charset="2"/>
              </a:rPr>
              <a:t>     Masculin  </a:t>
            </a:r>
          </a:p>
          <a:p>
            <a:r>
              <a:rPr lang="fr-FR" sz="2000" b="1" dirty="0">
                <a:sym typeface="Wingdings" panose="05000000000000000000" pitchFamily="2" charset="2"/>
              </a:rPr>
              <a:t>Poids de naissance : </a:t>
            </a:r>
            <a:r>
              <a:rPr lang="fr-FR" sz="2000" dirty="0">
                <a:sym typeface="Wingdings" panose="05000000000000000000" pitchFamily="2" charset="2"/>
              </a:rPr>
              <a:t>….. grammes</a:t>
            </a:r>
          </a:p>
          <a:p>
            <a:r>
              <a:rPr lang="fr-FR" sz="2000" b="1" dirty="0">
                <a:sym typeface="Wingdings" panose="05000000000000000000" pitchFamily="2" charset="2"/>
              </a:rPr>
              <a:t>Score d’Apgar à 1 ; 5 et 10 min : </a:t>
            </a:r>
            <a:r>
              <a:rPr lang="fr-FR" sz="2000" dirty="0" smtClean="0">
                <a:sym typeface="Wingdings" panose="05000000000000000000" pitchFamily="2" charset="2"/>
              </a:rPr>
              <a:t>..… /..… /…..</a:t>
            </a:r>
            <a:endParaRPr lang="fr-FR" sz="2000" dirty="0">
              <a:sym typeface="Wingdings" panose="05000000000000000000" pitchFamily="2" charset="2"/>
            </a:endParaRPr>
          </a:p>
          <a:p>
            <a:r>
              <a:rPr lang="fr-FR" sz="2000" b="1" dirty="0"/>
              <a:t>FC à la naissance : </a:t>
            </a:r>
            <a:r>
              <a:rPr lang="fr-FR" sz="2000" dirty="0"/>
              <a:t>…../min  </a:t>
            </a:r>
          </a:p>
          <a:p>
            <a:r>
              <a:rPr lang="fr-FR" sz="2000" b="1" dirty="0">
                <a:sym typeface="Wingdings" panose="05000000000000000000" pitchFamily="2" charset="2"/>
              </a:rPr>
              <a:t>Saturation en oxygène : </a:t>
            </a:r>
            <a:r>
              <a:rPr lang="fr-FR" sz="2000" dirty="0">
                <a:sym typeface="Wingdings" panose="05000000000000000000" pitchFamily="2" charset="2"/>
              </a:rPr>
              <a:t>…..</a:t>
            </a:r>
          </a:p>
          <a:p>
            <a:r>
              <a:rPr lang="fr-FR" sz="2000" b="1" dirty="0">
                <a:sym typeface="Wingdings" panose="05000000000000000000" pitchFamily="2" charset="2"/>
              </a:rPr>
              <a:t>Veuillez compléter : </a:t>
            </a:r>
          </a:p>
          <a:p>
            <a:endParaRPr lang="fr-FR" sz="2000" b="1" dirty="0">
              <a:sym typeface="Wingdings" panose="05000000000000000000" pitchFamily="2" charset="2"/>
            </a:endParaRPr>
          </a:p>
        </p:txBody>
      </p:sp>
      <p:sp>
        <p:nvSpPr>
          <p:cNvPr id="4" name="Espace réservé du numéro de diapositive 3">
            <a:extLst>
              <a:ext uri="{FF2B5EF4-FFF2-40B4-BE49-F238E27FC236}">
                <a16:creationId xmlns:a16="http://schemas.microsoft.com/office/drawing/2014/main" id="{DA57E9E6-0B53-4EC0-B3D5-F2B3EEB0C1BF}"/>
              </a:ext>
            </a:extLst>
          </p:cNvPr>
          <p:cNvSpPr>
            <a:spLocks noGrp="1"/>
          </p:cNvSpPr>
          <p:nvPr>
            <p:ph type="sldNum" sz="quarter" idx="12"/>
          </p:nvPr>
        </p:nvSpPr>
        <p:spPr/>
        <p:txBody>
          <a:bodyPr/>
          <a:lstStyle/>
          <a:p>
            <a:fld id="{1F296CD6-F585-4F4E-9BDC-72E84E04FBD4}" type="slidenum">
              <a:rPr lang="fr-FR" smtClean="0"/>
              <a:t>15</a:t>
            </a:fld>
            <a:endParaRPr lang="fr-FR"/>
          </a:p>
        </p:txBody>
      </p:sp>
      <p:sp>
        <p:nvSpPr>
          <p:cNvPr id="5" name="Espace réservé du contenu 2">
            <a:extLst>
              <a:ext uri="{FF2B5EF4-FFF2-40B4-BE49-F238E27FC236}">
                <a16:creationId xmlns:a16="http://schemas.microsoft.com/office/drawing/2014/main" id="{C1436C92-45A8-4034-9398-EE86E192910A}"/>
              </a:ext>
            </a:extLst>
          </p:cNvPr>
          <p:cNvSpPr txBox="1">
            <a:spLocks/>
          </p:cNvSpPr>
          <p:nvPr/>
        </p:nvSpPr>
        <p:spPr>
          <a:xfrm>
            <a:off x="6803851" y="1236830"/>
            <a:ext cx="4549949" cy="5231727"/>
          </a:xfrm>
          <a:prstGeom prst="rect">
            <a:avLst/>
          </a:prstGeom>
          <a:ln>
            <a:solidFill>
              <a:schemeClr val="accent1"/>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r>
              <a:rPr lang="fr-FR" sz="2000" b="1" dirty="0"/>
              <a:t>Gaz du sang dans la 1</a:t>
            </a:r>
            <a:r>
              <a:rPr lang="fr-FR" sz="2000" b="1" baseline="30000" dirty="0"/>
              <a:t>ère</a:t>
            </a:r>
            <a:r>
              <a:rPr lang="fr-FR" sz="2000" b="1" dirty="0"/>
              <a:t> heure de vie :   </a:t>
            </a:r>
            <a:r>
              <a:rPr lang="fr-FR" sz="2000" dirty="0"/>
              <a:t>Oui </a:t>
            </a:r>
            <a:r>
              <a:rPr lang="fr-FR" sz="2000" dirty="0">
                <a:sym typeface="Wingdings" panose="05000000000000000000" pitchFamily="2" charset="2"/>
              </a:rPr>
              <a:t>     Non  </a:t>
            </a:r>
          </a:p>
          <a:p>
            <a:r>
              <a:rPr lang="fr-FR" sz="2000" b="1" dirty="0">
                <a:sym typeface="Wingdings" panose="05000000000000000000" pitchFamily="2" charset="2"/>
              </a:rPr>
              <a:t>Si oui, veuillez compléter : </a:t>
            </a:r>
          </a:p>
          <a:p>
            <a:endParaRPr lang="fr-FR" sz="2200" dirty="0">
              <a:sym typeface="Wingdings" panose="05000000000000000000" pitchFamily="2" charset="2"/>
            </a:endParaRPr>
          </a:p>
          <a:p>
            <a:endParaRPr lang="fr-FR" sz="2200" dirty="0">
              <a:sym typeface="Wingdings" panose="05000000000000000000" pitchFamily="2" charset="2"/>
            </a:endParaRPr>
          </a:p>
          <a:p>
            <a:endParaRPr lang="fr-FR" sz="2200" dirty="0">
              <a:sym typeface="Wingdings" panose="05000000000000000000" pitchFamily="2" charset="2"/>
            </a:endParaRPr>
          </a:p>
          <a:p>
            <a:endParaRPr lang="fr-FR" sz="2200" dirty="0">
              <a:sym typeface="Wingdings" panose="05000000000000000000" pitchFamily="2" charset="2"/>
            </a:endParaRPr>
          </a:p>
          <a:p>
            <a:endParaRPr lang="fr-FR" sz="2000" b="1" dirty="0">
              <a:sym typeface="Wingdings" panose="05000000000000000000" pitchFamily="2" charset="2"/>
            </a:endParaRPr>
          </a:p>
          <a:p>
            <a:pPr>
              <a:lnSpc>
                <a:spcPct val="100000"/>
              </a:lnSpc>
              <a:spcBef>
                <a:spcPts val="0"/>
              </a:spcBef>
              <a:defRPr/>
            </a:pPr>
            <a:r>
              <a:rPr lang="fr-FR" sz="2000" b="1" dirty="0">
                <a:solidFill>
                  <a:prstClr val="black"/>
                </a:solidFill>
                <a:latin typeface="Calibri" panose="020F0502020204030204"/>
                <a:sym typeface="Wingdings" panose="05000000000000000000" pitchFamily="2" charset="2"/>
              </a:rPr>
              <a:t>Veuillez </a:t>
            </a:r>
            <a:r>
              <a:rPr kumimoji="0" lang="fr-FR" sz="20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compléter : </a:t>
            </a:r>
            <a:endParaRPr lang="fr-FR" sz="2000" b="1" u="sng" dirty="0">
              <a:sym typeface="Wingdings" panose="05000000000000000000" pitchFamily="2" charset="2"/>
            </a:endParaRPr>
          </a:p>
          <a:p>
            <a:pPr marL="0" indent="0">
              <a:buNone/>
            </a:pPr>
            <a:endParaRPr lang="fr-FR" sz="2200" dirty="0">
              <a:sym typeface="Wingdings" panose="05000000000000000000" pitchFamily="2" charset="2"/>
            </a:endParaRPr>
          </a:p>
          <a:p>
            <a:pPr marL="0" indent="0">
              <a:buNone/>
            </a:pPr>
            <a:endParaRPr lang="fr-FR" sz="2200" dirty="0">
              <a:sym typeface="Wingdings" panose="05000000000000000000" pitchFamily="2" charset="2"/>
            </a:endParaRPr>
          </a:p>
          <a:p>
            <a:pPr marL="0" indent="0">
              <a:buNone/>
            </a:pPr>
            <a:endParaRPr lang="fr-FR" sz="2200" dirty="0">
              <a:sym typeface="Wingdings" panose="05000000000000000000" pitchFamily="2" charset="2"/>
            </a:endParaRPr>
          </a:p>
          <a:p>
            <a:pPr marL="0" indent="0">
              <a:buNone/>
            </a:pPr>
            <a:endParaRPr lang="fr-FR" sz="2200" dirty="0">
              <a:sym typeface="Wingdings" panose="05000000000000000000" pitchFamily="2" charset="2"/>
            </a:endParaRPr>
          </a:p>
          <a:p>
            <a:pPr lvl="1">
              <a:buFont typeface="Wingdings" panose="05000000000000000000" pitchFamily="2" charset="2"/>
              <a:buChar char="Ø"/>
            </a:pPr>
            <a:endParaRPr lang="fr-FR" sz="1800" dirty="0">
              <a:sym typeface="Wingdings" panose="05000000000000000000" pitchFamily="2" charset="2"/>
            </a:endParaRPr>
          </a:p>
        </p:txBody>
      </p:sp>
      <p:graphicFrame>
        <p:nvGraphicFramePr>
          <p:cNvPr id="7" name="Tableau 11">
            <a:extLst>
              <a:ext uri="{FF2B5EF4-FFF2-40B4-BE49-F238E27FC236}">
                <a16:creationId xmlns:a16="http://schemas.microsoft.com/office/drawing/2014/main" id="{5EB3571D-C9EB-466D-A526-C041C0AD2372}"/>
              </a:ext>
            </a:extLst>
          </p:cNvPr>
          <p:cNvGraphicFramePr>
            <a:graphicFrameLocks noGrp="1"/>
          </p:cNvGraphicFramePr>
          <p:nvPr>
            <p:extLst/>
          </p:nvPr>
        </p:nvGraphicFramePr>
        <p:xfrm>
          <a:off x="1042468" y="5142448"/>
          <a:ext cx="5385180" cy="1149269"/>
        </p:xfrm>
        <a:graphic>
          <a:graphicData uri="http://schemas.openxmlformats.org/drawingml/2006/table">
            <a:tbl>
              <a:tblPr firstRow="1" bandRow="1">
                <a:tableStyleId>{8799B23B-EC83-4686-B30A-512413B5E67A}</a:tableStyleId>
              </a:tblPr>
              <a:tblGrid>
                <a:gridCol w="2133448">
                  <a:extLst>
                    <a:ext uri="{9D8B030D-6E8A-4147-A177-3AD203B41FA5}">
                      <a16:colId xmlns:a16="http://schemas.microsoft.com/office/drawing/2014/main" val="1840619654"/>
                    </a:ext>
                  </a:extLst>
                </a:gridCol>
                <a:gridCol w="593875">
                  <a:extLst>
                    <a:ext uri="{9D8B030D-6E8A-4147-A177-3AD203B41FA5}">
                      <a16:colId xmlns:a16="http://schemas.microsoft.com/office/drawing/2014/main" val="2965267141"/>
                    </a:ext>
                  </a:extLst>
                </a:gridCol>
                <a:gridCol w="689113">
                  <a:extLst>
                    <a:ext uri="{9D8B030D-6E8A-4147-A177-3AD203B41FA5}">
                      <a16:colId xmlns:a16="http://schemas.microsoft.com/office/drawing/2014/main" val="3209180254"/>
                    </a:ext>
                  </a:extLst>
                </a:gridCol>
                <a:gridCol w="1968744">
                  <a:extLst>
                    <a:ext uri="{9D8B030D-6E8A-4147-A177-3AD203B41FA5}">
                      <a16:colId xmlns:a16="http://schemas.microsoft.com/office/drawing/2014/main" val="2727315180"/>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dirty="0">
                          <a:solidFill>
                            <a:schemeClr val="tx1"/>
                          </a:solidFill>
                        </a:rPr>
                        <a:t>Lactates au cordon</a:t>
                      </a:r>
                    </a:p>
                  </a:txBody>
                  <a:tcPr>
                    <a:lnL w="12700" cap="flat" cmpd="sng" algn="ctr">
                      <a:solidFill>
                        <a:schemeClr val="accent3"/>
                      </a:solidFill>
                      <a:prstDash val="solid"/>
                      <a:round/>
                      <a:headEnd type="none" w="med" len="med"/>
                      <a:tailEnd type="none" w="med" len="med"/>
                    </a:lnL>
                    <a:lnT w="12700" cap="flat" cmpd="sng" algn="ctr">
                      <a:solidFill>
                        <a:schemeClr val="accent3"/>
                      </a:solidFill>
                      <a:prstDash val="solid"/>
                      <a:round/>
                      <a:headEnd type="none" w="med" len="med"/>
                      <a:tailEnd type="none" w="med" len="med"/>
                    </a:lnT>
                    <a:noFill/>
                  </a:tcPr>
                </a:tc>
                <a:tc>
                  <a:txBody>
                    <a:bodyPr/>
                    <a:lstStyle/>
                    <a:p>
                      <a:r>
                        <a:rPr lang="fr-FR" sz="1800" b="1" dirty="0">
                          <a:solidFill>
                            <a:schemeClr val="tx1"/>
                          </a:solidFill>
                        </a:rPr>
                        <a:t>Oui</a:t>
                      </a:r>
                    </a:p>
                  </a:txBody>
                  <a:tcPr>
                    <a:lnT w="12700" cap="flat" cmpd="sng" algn="ctr">
                      <a:solidFill>
                        <a:schemeClr val="accent3"/>
                      </a:solidFill>
                      <a:prstDash val="solid"/>
                      <a:round/>
                      <a:headEnd type="none" w="med" len="med"/>
                      <a:tailEnd type="none" w="med" len="med"/>
                    </a:lnT>
                    <a:noFill/>
                  </a:tcPr>
                </a:tc>
                <a:tc>
                  <a:txBody>
                    <a:bodyPr/>
                    <a:lstStyle/>
                    <a:p>
                      <a:r>
                        <a:rPr lang="fr-FR" sz="1800" b="1" dirty="0">
                          <a:solidFill>
                            <a:schemeClr val="tx1"/>
                          </a:solidFill>
                        </a:rPr>
                        <a:t>Non</a:t>
                      </a:r>
                    </a:p>
                  </a:txBody>
                  <a:tcPr>
                    <a:lnT w="12700" cap="flat" cmpd="sng" algn="ctr">
                      <a:solidFill>
                        <a:schemeClr val="accent3"/>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dirty="0">
                          <a:solidFill>
                            <a:schemeClr val="tx1"/>
                          </a:solidFill>
                        </a:rPr>
                        <a:t>Valeur</a:t>
                      </a:r>
                    </a:p>
                  </a:txBody>
                  <a:tcPr>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noFill/>
                  </a:tcPr>
                </a:tc>
                <a:extLst>
                  <a:ext uri="{0D108BD9-81ED-4DB2-BD59-A6C34878D82A}">
                    <a16:rowId xmlns:a16="http://schemas.microsoft.com/office/drawing/2014/main" val="484151553"/>
                  </a:ext>
                </a:extLst>
              </a:tr>
              <a:tr h="4013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Artériel</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76525546"/>
                  </a:ext>
                </a:extLst>
              </a:tr>
              <a:tr h="382137">
                <a:tc>
                  <a:txBody>
                    <a:bodyPr/>
                    <a:lstStyle/>
                    <a:p>
                      <a:pPr lvl="0"/>
                      <a:r>
                        <a:rPr lang="fr-FR" sz="1800" kern="1200" dirty="0">
                          <a:solidFill>
                            <a:schemeClr val="tx1"/>
                          </a:solidFill>
                          <a:effectLst/>
                          <a:latin typeface="+mn-lt"/>
                          <a:ea typeface="+mn-ea"/>
                          <a:cs typeface="+mn-cs"/>
                        </a:rPr>
                        <a:t>Veineux</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4612399"/>
                  </a:ext>
                </a:extLst>
              </a:tr>
            </a:tbl>
          </a:graphicData>
        </a:graphic>
      </p:graphicFrame>
      <p:graphicFrame>
        <p:nvGraphicFramePr>
          <p:cNvPr id="8" name="Tableau 11">
            <a:extLst>
              <a:ext uri="{FF2B5EF4-FFF2-40B4-BE49-F238E27FC236}">
                <a16:creationId xmlns:a16="http://schemas.microsoft.com/office/drawing/2014/main" id="{3CD88414-4255-445B-A78B-AD26551A65D8}"/>
              </a:ext>
            </a:extLst>
          </p:cNvPr>
          <p:cNvGraphicFramePr>
            <a:graphicFrameLocks noGrp="1"/>
          </p:cNvGraphicFramePr>
          <p:nvPr>
            <p:extLst/>
          </p:nvPr>
        </p:nvGraphicFramePr>
        <p:xfrm>
          <a:off x="1042468" y="3831169"/>
          <a:ext cx="5385180" cy="1149269"/>
        </p:xfrm>
        <a:graphic>
          <a:graphicData uri="http://schemas.openxmlformats.org/drawingml/2006/table">
            <a:tbl>
              <a:tblPr firstRow="1" bandRow="1">
                <a:tableStyleId>{8799B23B-EC83-4686-B30A-512413B5E67A}</a:tableStyleId>
              </a:tblPr>
              <a:tblGrid>
                <a:gridCol w="2133448">
                  <a:extLst>
                    <a:ext uri="{9D8B030D-6E8A-4147-A177-3AD203B41FA5}">
                      <a16:colId xmlns:a16="http://schemas.microsoft.com/office/drawing/2014/main" val="1840619654"/>
                    </a:ext>
                  </a:extLst>
                </a:gridCol>
                <a:gridCol w="593875">
                  <a:extLst>
                    <a:ext uri="{9D8B030D-6E8A-4147-A177-3AD203B41FA5}">
                      <a16:colId xmlns:a16="http://schemas.microsoft.com/office/drawing/2014/main" val="2965267141"/>
                    </a:ext>
                  </a:extLst>
                </a:gridCol>
                <a:gridCol w="689113">
                  <a:extLst>
                    <a:ext uri="{9D8B030D-6E8A-4147-A177-3AD203B41FA5}">
                      <a16:colId xmlns:a16="http://schemas.microsoft.com/office/drawing/2014/main" val="3209180254"/>
                    </a:ext>
                  </a:extLst>
                </a:gridCol>
                <a:gridCol w="1968744">
                  <a:extLst>
                    <a:ext uri="{9D8B030D-6E8A-4147-A177-3AD203B41FA5}">
                      <a16:colId xmlns:a16="http://schemas.microsoft.com/office/drawing/2014/main" val="2727315180"/>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dirty="0">
                          <a:solidFill>
                            <a:schemeClr val="tx1"/>
                          </a:solidFill>
                        </a:rPr>
                        <a:t>pH au cordon</a:t>
                      </a:r>
                    </a:p>
                  </a:txBody>
                  <a:tcPr>
                    <a:lnL w="12700" cap="flat" cmpd="sng" algn="ctr">
                      <a:solidFill>
                        <a:schemeClr val="accent3"/>
                      </a:solidFill>
                      <a:prstDash val="solid"/>
                      <a:round/>
                      <a:headEnd type="none" w="med" len="med"/>
                      <a:tailEnd type="none" w="med" len="med"/>
                    </a:lnL>
                    <a:lnT w="12700" cap="flat" cmpd="sng" algn="ctr">
                      <a:solidFill>
                        <a:schemeClr val="accent3"/>
                      </a:solidFill>
                      <a:prstDash val="solid"/>
                      <a:round/>
                      <a:headEnd type="none" w="med" len="med"/>
                      <a:tailEnd type="none" w="med" len="med"/>
                    </a:lnT>
                    <a:noFill/>
                  </a:tcPr>
                </a:tc>
                <a:tc>
                  <a:txBody>
                    <a:bodyPr/>
                    <a:lstStyle/>
                    <a:p>
                      <a:r>
                        <a:rPr lang="fr-FR" sz="1800" b="1" dirty="0">
                          <a:solidFill>
                            <a:schemeClr val="tx1"/>
                          </a:solidFill>
                        </a:rPr>
                        <a:t>Oui</a:t>
                      </a:r>
                    </a:p>
                  </a:txBody>
                  <a:tcPr>
                    <a:lnT w="12700" cap="flat" cmpd="sng" algn="ctr">
                      <a:solidFill>
                        <a:schemeClr val="accent3"/>
                      </a:solidFill>
                      <a:prstDash val="solid"/>
                      <a:round/>
                      <a:headEnd type="none" w="med" len="med"/>
                      <a:tailEnd type="none" w="med" len="med"/>
                    </a:lnT>
                    <a:noFill/>
                  </a:tcPr>
                </a:tc>
                <a:tc>
                  <a:txBody>
                    <a:bodyPr/>
                    <a:lstStyle/>
                    <a:p>
                      <a:r>
                        <a:rPr lang="fr-FR" sz="1800" b="1" dirty="0">
                          <a:solidFill>
                            <a:schemeClr val="tx1"/>
                          </a:solidFill>
                        </a:rPr>
                        <a:t>Non</a:t>
                      </a:r>
                    </a:p>
                  </a:txBody>
                  <a:tcPr>
                    <a:lnT w="12700" cap="flat" cmpd="sng" algn="ctr">
                      <a:solidFill>
                        <a:schemeClr val="accent3"/>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dirty="0">
                          <a:solidFill>
                            <a:schemeClr val="tx1"/>
                          </a:solidFill>
                        </a:rPr>
                        <a:t>Valeur</a:t>
                      </a:r>
                    </a:p>
                  </a:txBody>
                  <a:tcPr>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noFill/>
                  </a:tcPr>
                </a:tc>
                <a:extLst>
                  <a:ext uri="{0D108BD9-81ED-4DB2-BD59-A6C34878D82A}">
                    <a16:rowId xmlns:a16="http://schemas.microsoft.com/office/drawing/2014/main" val="484151553"/>
                  </a:ext>
                </a:extLst>
              </a:tr>
              <a:tr h="4013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Artériel</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76525546"/>
                  </a:ext>
                </a:extLst>
              </a:tr>
              <a:tr h="382137">
                <a:tc>
                  <a:txBody>
                    <a:bodyPr/>
                    <a:lstStyle/>
                    <a:p>
                      <a:pPr lvl="0"/>
                      <a:r>
                        <a:rPr lang="fr-FR" sz="1800" kern="1200" dirty="0">
                          <a:solidFill>
                            <a:schemeClr val="tx1"/>
                          </a:solidFill>
                          <a:effectLst/>
                          <a:latin typeface="+mn-lt"/>
                          <a:ea typeface="+mn-ea"/>
                          <a:cs typeface="+mn-cs"/>
                        </a:rPr>
                        <a:t>Veineux</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4612399"/>
                  </a:ext>
                </a:extLst>
              </a:tr>
            </a:tbl>
          </a:graphicData>
        </a:graphic>
      </p:graphicFrame>
      <p:graphicFrame>
        <p:nvGraphicFramePr>
          <p:cNvPr id="9" name="Tableau 11">
            <a:extLst>
              <a:ext uri="{FF2B5EF4-FFF2-40B4-BE49-F238E27FC236}">
                <a16:creationId xmlns:a16="http://schemas.microsoft.com/office/drawing/2014/main" id="{CBFD0E0B-1D93-480A-923E-17690F4D8DF2}"/>
              </a:ext>
            </a:extLst>
          </p:cNvPr>
          <p:cNvGraphicFramePr>
            <a:graphicFrameLocks noGrp="1"/>
          </p:cNvGraphicFramePr>
          <p:nvPr>
            <p:extLst/>
          </p:nvPr>
        </p:nvGraphicFramePr>
        <p:xfrm>
          <a:off x="7027729" y="2514600"/>
          <a:ext cx="4102192" cy="1828800"/>
        </p:xfrm>
        <a:graphic>
          <a:graphicData uri="http://schemas.openxmlformats.org/drawingml/2006/table">
            <a:tbl>
              <a:tblPr firstRow="1" bandRow="1">
                <a:tableStyleId>{8799B23B-EC83-4686-B30A-512413B5E67A}</a:tableStyleId>
              </a:tblPr>
              <a:tblGrid>
                <a:gridCol w="2133448">
                  <a:extLst>
                    <a:ext uri="{9D8B030D-6E8A-4147-A177-3AD203B41FA5}">
                      <a16:colId xmlns:a16="http://schemas.microsoft.com/office/drawing/2014/main" val="1840619654"/>
                    </a:ext>
                  </a:extLst>
                </a:gridCol>
                <a:gridCol w="1968744">
                  <a:extLst>
                    <a:ext uri="{9D8B030D-6E8A-4147-A177-3AD203B41FA5}">
                      <a16:colId xmlns:a16="http://schemas.microsoft.com/office/drawing/2014/main" val="2727315180"/>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b="1" dirty="0">
                        <a:solidFill>
                          <a:schemeClr val="tx1"/>
                        </a:solidFill>
                      </a:endParaRPr>
                    </a:p>
                  </a:txBody>
                  <a:tcPr>
                    <a:lnL w="12700" cap="flat" cmpd="sng" algn="ctr">
                      <a:solidFill>
                        <a:schemeClr val="accent3"/>
                      </a:solidFill>
                      <a:prstDash val="solid"/>
                      <a:round/>
                      <a:headEnd type="none" w="med" len="med"/>
                      <a:tailEnd type="none" w="med" len="med"/>
                    </a:lnL>
                    <a:lnT w="12700" cap="flat" cmpd="sng" algn="ctr">
                      <a:solidFill>
                        <a:schemeClr val="accent3"/>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dirty="0">
                          <a:solidFill>
                            <a:schemeClr val="tx1"/>
                          </a:solidFill>
                        </a:rPr>
                        <a:t>Valeur</a:t>
                      </a:r>
                    </a:p>
                  </a:txBody>
                  <a:tcPr>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noFill/>
                  </a:tcPr>
                </a:tc>
                <a:extLst>
                  <a:ext uri="{0D108BD9-81ED-4DB2-BD59-A6C34878D82A}">
                    <a16:rowId xmlns:a16="http://schemas.microsoft.com/office/drawing/2014/main" val="48415155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pH</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76525546"/>
                  </a:ext>
                </a:extLst>
              </a:tr>
              <a:tr h="0">
                <a:tc>
                  <a:txBody>
                    <a:bodyPr/>
                    <a:lstStyle/>
                    <a:p>
                      <a:pPr lvl="0"/>
                      <a:r>
                        <a:rPr lang="fr-FR" sz="1800" kern="1200" dirty="0">
                          <a:solidFill>
                            <a:schemeClr val="tx1"/>
                          </a:solidFill>
                          <a:effectLst/>
                          <a:latin typeface="+mn-lt"/>
                          <a:ea typeface="+mn-ea"/>
                          <a:cs typeface="+mn-cs"/>
                        </a:rPr>
                        <a:t>Déficit de base</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4612399"/>
                  </a:ext>
                </a:extLst>
              </a:tr>
              <a:tr h="0">
                <a:tc>
                  <a:txBody>
                    <a:bodyPr/>
                    <a:lstStyle/>
                    <a:p>
                      <a:pPr lvl="0"/>
                      <a:r>
                        <a:rPr lang="fr-FR" sz="1800" kern="1200" dirty="0">
                          <a:solidFill>
                            <a:schemeClr val="tx1"/>
                          </a:solidFill>
                          <a:effectLst/>
                          <a:latin typeface="+mn-lt"/>
                          <a:ea typeface="+mn-ea"/>
                          <a:cs typeface="+mn-cs"/>
                        </a:rPr>
                        <a:t>Lactates</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783041968"/>
                  </a:ext>
                </a:extLst>
              </a:tr>
              <a:tr h="0">
                <a:tc>
                  <a:txBody>
                    <a:bodyPr/>
                    <a:lstStyle/>
                    <a:p>
                      <a:pPr lvl="0"/>
                      <a:r>
                        <a:rPr lang="fr-FR" sz="1800" kern="1200" dirty="0">
                          <a:solidFill>
                            <a:schemeClr val="tx1"/>
                          </a:solidFill>
                          <a:effectLst/>
                          <a:latin typeface="+mn-lt"/>
                          <a:ea typeface="+mn-ea"/>
                          <a:cs typeface="+mn-cs"/>
                        </a:rPr>
                        <a:t>pCO</a:t>
                      </a:r>
                      <a:r>
                        <a:rPr lang="fr-FR" sz="1800" kern="1200" baseline="-25000" dirty="0">
                          <a:solidFill>
                            <a:schemeClr val="tx1"/>
                          </a:solidFill>
                          <a:effectLst/>
                          <a:latin typeface="+mn-lt"/>
                          <a:ea typeface="+mn-ea"/>
                          <a:cs typeface="+mn-cs"/>
                        </a:rPr>
                        <a:t>2</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1001563791"/>
                  </a:ext>
                </a:extLst>
              </a:tr>
            </a:tbl>
          </a:graphicData>
        </a:graphic>
      </p:graphicFrame>
      <p:graphicFrame>
        <p:nvGraphicFramePr>
          <p:cNvPr id="10" name="Tableau 11">
            <a:extLst>
              <a:ext uri="{FF2B5EF4-FFF2-40B4-BE49-F238E27FC236}">
                <a16:creationId xmlns:a16="http://schemas.microsoft.com/office/drawing/2014/main" id="{C245BF7E-A885-4D5A-8574-2AB734272936}"/>
              </a:ext>
            </a:extLst>
          </p:cNvPr>
          <p:cNvGraphicFramePr>
            <a:graphicFrameLocks noGrp="1"/>
          </p:cNvGraphicFramePr>
          <p:nvPr>
            <p:extLst/>
          </p:nvPr>
        </p:nvGraphicFramePr>
        <p:xfrm>
          <a:off x="7008118" y="4980438"/>
          <a:ext cx="4121803" cy="1149269"/>
        </p:xfrm>
        <a:graphic>
          <a:graphicData uri="http://schemas.openxmlformats.org/drawingml/2006/table">
            <a:tbl>
              <a:tblPr firstRow="1" bandRow="1">
                <a:tableStyleId>{8799B23B-EC83-4686-B30A-512413B5E67A}</a:tableStyleId>
              </a:tblPr>
              <a:tblGrid>
                <a:gridCol w="1546428">
                  <a:extLst>
                    <a:ext uri="{9D8B030D-6E8A-4147-A177-3AD203B41FA5}">
                      <a16:colId xmlns:a16="http://schemas.microsoft.com/office/drawing/2014/main" val="1840619654"/>
                    </a:ext>
                  </a:extLst>
                </a:gridCol>
                <a:gridCol w="541058">
                  <a:extLst>
                    <a:ext uri="{9D8B030D-6E8A-4147-A177-3AD203B41FA5}">
                      <a16:colId xmlns:a16="http://schemas.microsoft.com/office/drawing/2014/main" val="2965267141"/>
                    </a:ext>
                  </a:extLst>
                </a:gridCol>
                <a:gridCol w="625133">
                  <a:extLst>
                    <a:ext uri="{9D8B030D-6E8A-4147-A177-3AD203B41FA5}">
                      <a16:colId xmlns:a16="http://schemas.microsoft.com/office/drawing/2014/main" val="3209180254"/>
                    </a:ext>
                  </a:extLst>
                </a:gridCol>
                <a:gridCol w="1409184">
                  <a:extLst>
                    <a:ext uri="{9D8B030D-6E8A-4147-A177-3AD203B41FA5}">
                      <a16:colId xmlns:a16="http://schemas.microsoft.com/office/drawing/2014/main" val="2727315180"/>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b="1" dirty="0">
                        <a:solidFill>
                          <a:schemeClr val="tx1"/>
                        </a:solidFill>
                      </a:endParaRPr>
                    </a:p>
                  </a:txBody>
                  <a:tcPr>
                    <a:lnL w="12700" cap="flat" cmpd="sng" algn="ctr">
                      <a:solidFill>
                        <a:schemeClr val="accent3"/>
                      </a:solidFill>
                      <a:prstDash val="solid"/>
                      <a:round/>
                      <a:headEnd type="none" w="med" len="med"/>
                      <a:tailEnd type="none" w="med" len="med"/>
                    </a:lnL>
                    <a:lnT w="12700" cap="flat" cmpd="sng" algn="ctr">
                      <a:solidFill>
                        <a:schemeClr val="accent3"/>
                      </a:solidFill>
                      <a:prstDash val="solid"/>
                      <a:round/>
                      <a:headEnd type="none" w="med" len="med"/>
                      <a:tailEnd type="none" w="med" len="med"/>
                    </a:lnT>
                    <a:noFill/>
                  </a:tcPr>
                </a:tc>
                <a:tc>
                  <a:txBody>
                    <a:bodyPr/>
                    <a:lstStyle/>
                    <a:p>
                      <a:r>
                        <a:rPr lang="fr-FR" sz="1800" b="1" dirty="0">
                          <a:solidFill>
                            <a:schemeClr val="tx1"/>
                          </a:solidFill>
                        </a:rPr>
                        <a:t>Oui</a:t>
                      </a:r>
                    </a:p>
                  </a:txBody>
                  <a:tcPr>
                    <a:lnT w="12700" cap="flat" cmpd="sng" algn="ctr">
                      <a:solidFill>
                        <a:schemeClr val="accent3"/>
                      </a:solidFill>
                      <a:prstDash val="solid"/>
                      <a:round/>
                      <a:headEnd type="none" w="med" len="med"/>
                      <a:tailEnd type="none" w="med" len="med"/>
                    </a:lnT>
                    <a:noFill/>
                  </a:tcPr>
                </a:tc>
                <a:tc>
                  <a:txBody>
                    <a:bodyPr/>
                    <a:lstStyle/>
                    <a:p>
                      <a:r>
                        <a:rPr lang="fr-FR" sz="1800" b="1" dirty="0">
                          <a:solidFill>
                            <a:schemeClr val="tx1"/>
                          </a:solidFill>
                        </a:rPr>
                        <a:t>Non</a:t>
                      </a:r>
                    </a:p>
                  </a:txBody>
                  <a:tcPr>
                    <a:lnT w="12700" cap="flat" cmpd="sng" algn="ctr">
                      <a:solidFill>
                        <a:schemeClr val="accent3"/>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dirty="0">
                          <a:solidFill>
                            <a:schemeClr val="tx1"/>
                          </a:solidFill>
                        </a:rPr>
                        <a:t>Valeur</a:t>
                      </a:r>
                    </a:p>
                  </a:txBody>
                  <a:tcPr>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noFill/>
                  </a:tcPr>
                </a:tc>
                <a:extLst>
                  <a:ext uri="{0D108BD9-81ED-4DB2-BD59-A6C34878D82A}">
                    <a16:rowId xmlns:a16="http://schemas.microsoft.com/office/drawing/2014/main" val="484151553"/>
                  </a:ext>
                </a:extLst>
              </a:tr>
              <a:tr h="4013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Glycémie</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76525546"/>
                  </a:ext>
                </a:extLst>
              </a:tr>
              <a:tr h="382137">
                <a:tc>
                  <a:txBody>
                    <a:bodyPr/>
                    <a:lstStyle/>
                    <a:p>
                      <a:pPr lvl="0"/>
                      <a:r>
                        <a:rPr lang="fr-FR" sz="1800" kern="1200" dirty="0">
                          <a:solidFill>
                            <a:schemeClr val="tx1"/>
                          </a:solidFill>
                          <a:effectLst/>
                          <a:latin typeface="+mn-lt"/>
                          <a:ea typeface="+mn-ea"/>
                          <a:cs typeface="+mn-cs"/>
                        </a:rPr>
                        <a:t>Hémoglobine</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4612399"/>
                  </a:ext>
                </a:extLst>
              </a:tr>
            </a:tbl>
          </a:graphicData>
        </a:graphic>
      </p:graphicFrame>
    </p:spTree>
    <p:extLst>
      <p:ext uri="{BB962C8B-B14F-4D97-AF65-F5344CB8AC3E}">
        <p14:creationId xmlns:p14="http://schemas.microsoft.com/office/powerpoint/2010/main" val="2005154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6B2FA86D-26CF-483A-AB79-1966F49C0DFA}"/>
              </a:ext>
            </a:extLst>
          </p:cNvPr>
          <p:cNvSpPr>
            <a:spLocks noGrp="1"/>
          </p:cNvSpPr>
          <p:nvPr>
            <p:ph type="sldNum" sz="quarter" idx="12"/>
          </p:nvPr>
        </p:nvSpPr>
        <p:spPr/>
        <p:txBody>
          <a:bodyPr/>
          <a:lstStyle/>
          <a:p>
            <a:fld id="{1F296CD6-F585-4F4E-9BDC-72E84E04FBD4}" type="slidenum">
              <a:rPr lang="fr-FR" smtClean="0"/>
              <a:t>16</a:t>
            </a:fld>
            <a:endParaRPr lang="fr-FR"/>
          </a:p>
        </p:txBody>
      </p:sp>
      <p:sp>
        <p:nvSpPr>
          <p:cNvPr id="5" name="Titre 1">
            <a:extLst>
              <a:ext uri="{FF2B5EF4-FFF2-40B4-BE49-F238E27FC236}">
                <a16:creationId xmlns:a16="http://schemas.microsoft.com/office/drawing/2014/main" id="{6C832493-F3F1-46D1-816A-23638D12D3C5}"/>
              </a:ext>
            </a:extLst>
          </p:cNvPr>
          <p:cNvSpPr txBox="1">
            <a:spLocks/>
          </p:cNvSpPr>
          <p:nvPr/>
        </p:nvSpPr>
        <p:spPr>
          <a:xfrm>
            <a:off x="838200" y="546101"/>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latin typeface="+mn-lt"/>
              </a:rPr>
              <a:t>ENFANT A LA NAISSANCE (2) </a:t>
            </a:r>
          </a:p>
        </p:txBody>
      </p:sp>
      <p:sp>
        <p:nvSpPr>
          <p:cNvPr id="7" name="Espace réservé du contenu 2">
            <a:extLst>
              <a:ext uri="{FF2B5EF4-FFF2-40B4-BE49-F238E27FC236}">
                <a16:creationId xmlns:a16="http://schemas.microsoft.com/office/drawing/2014/main" id="{99A89302-FBEE-420A-9E7A-8224F73FE151}"/>
              </a:ext>
            </a:extLst>
          </p:cNvPr>
          <p:cNvSpPr txBox="1">
            <a:spLocks/>
          </p:cNvSpPr>
          <p:nvPr/>
        </p:nvSpPr>
        <p:spPr>
          <a:xfrm>
            <a:off x="838200" y="1505722"/>
            <a:ext cx="10227365" cy="4070145"/>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fr-FR" sz="2000" b="1" dirty="0">
              <a:sym typeface="Wingdings" panose="05000000000000000000" pitchFamily="2" charset="2"/>
            </a:endParaRPr>
          </a:p>
          <a:p>
            <a:r>
              <a:rPr lang="fr-FR" sz="2000" b="1" dirty="0">
                <a:sym typeface="Wingdings" panose="05000000000000000000" pitchFamily="2" charset="2"/>
              </a:rPr>
              <a:t>Eléments notables de l’examen clinique à la naissance (examen neurologique anormal, convulsions…) :</a:t>
            </a:r>
            <a:r>
              <a:rPr lang="fr-FR" sz="2000" dirty="0">
                <a:sym typeface="Wingdings" panose="05000000000000000000" pitchFamily="2" charset="2"/>
              </a:rPr>
              <a:t>     Oui      Non </a:t>
            </a:r>
          </a:p>
          <a:p>
            <a:endParaRPr lang="fr-FR" sz="2000" dirty="0">
              <a:solidFill>
                <a:prstClr val="black"/>
              </a:solidFill>
              <a:latin typeface="Calibri" panose="020F0502020204030204"/>
              <a:sym typeface="Wingdings" panose="05000000000000000000" pitchFamily="2" charset="2"/>
            </a:endParaRPr>
          </a:p>
          <a:p>
            <a:r>
              <a:rPr lang="fr-FR" sz="2000" b="1" dirty="0">
                <a:solidFill>
                  <a:prstClr val="black"/>
                </a:solidFill>
                <a:latin typeface="Calibri" panose="020F0502020204030204"/>
                <a:sym typeface="Wingdings" panose="05000000000000000000" pitchFamily="2" charset="2"/>
              </a:rPr>
              <a:t>Si oui, précisez la sévérité des anomalies :     </a:t>
            </a:r>
            <a:r>
              <a:rPr lang="fr-FR" sz="2000" dirty="0">
                <a:solidFill>
                  <a:prstClr val="black"/>
                </a:solidFill>
                <a:latin typeface="Calibri" panose="020F0502020204030204"/>
                <a:sym typeface="Wingdings" panose="05000000000000000000" pitchFamily="2" charset="2"/>
              </a:rPr>
              <a:t>Modérée</a:t>
            </a:r>
            <a:r>
              <a:rPr lang="fr-FR" sz="2000" dirty="0">
                <a:sym typeface="Wingdings" panose="05000000000000000000" pitchFamily="2" charset="2"/>
              </a:rPr>
              <a:t>      Sévère </a:t>
            </a:r>
          </a:p>
          <a:p>
            <a:pPr marL="0" indent="0">
              <a:buNone/>
            </a:pPr>
            <a:r>
              <a:rPr lang="fr-FR" sz="2000" i="1" dirty="0">
                <a:solidFill>
                  <a:prstClr val="black"/>
                </a:solidFill>
                <a:latin typeface="Calibri" panose="020F0502020204030204"/>
                <a:sym typeface="Wingdings" panose="05000000000000000000" pitchFamily="2" charset="2"/>
              </a:rPr>
              <a:t>Selon la classification de </a:t>
            </a:r>
            <a:r>
              <a:rPr lang="fr-FR" sz="2000" i="1" dirty="0" err="1">
                <a:solidFill>
                  <a:prstClr val="black"/>
                </a:solidFill>
                <a:latin typeface="Calibri" panose="020F0502020204030204"/>
                <a:sym typeface="Wingdings" panose="05000000000000000000" pitchFamily="2" charset="2"/>
              </a:rPr>
              <a:t>Sarnat</a:t>
            </a:r>
            <a:r>
              <a:rPr lang="fr-FR" sz="2000" i="1" dirty="0">
                <a:solidFill>
                  <a:prstClr val="black"/>
                </a:solidFill>
                <a:latin typeface="Calibri" panose="020F0502020204030204"/>
                <a:sym typeface="Wingdings" panose="05000000000000000000" pitchFamily="2" charset="2"/>
              </a:rPr>
              <a:t> adaptée par </a:t>
            </a:r>
            <a:r>
              <a:rPr lang="fr-FR" sz="2000" i="1" dirty="0" err="1">
                <a:solidFill>
                  <a:prstClr val="black"/>
                </a:solidFill>
                <a:latin typeface="Calibri" panose="020F0502020204030204"/>
                <a:sym typeface="Wingdings" panose="05000000000000000000" pitchFamily="2" charset="2"/>
              </a:rPr>
              <a:t>Meau</a:t>
            </a:r>
            <a:r>
              <a:rPr lang="fr-FR" sz="2000" i="1" dirty="0">
                <a:solidFill>
                  <a:prstClr val="black"/>
                </a:solidFill>
                <a:latin typeface="Calibri" panose="020F0502020204030204"/>
                <a:sym typeface="Wingdings" panose="05000000000000000000" pitchFamily="2" charset="2"/>
              </a:rPr>
              <a:t>-Petit et al (diapositive suivante)</a:t>
            </a:r>
          </a:p>
          <a:p>
            <a:pPr marL="0" indent="0">
              <a:buNone/>
            </a:pPr>
            <a:endParaRPr lang="fr-FR" sz="2000" i="1" dirty="0"/>
          </a:p>
          <a:p>
            <a:endParaRPr lang="fr-FR" sz="2000" i="1" dirty="0"/>
          </a:p>
        </p:txBody>
      </p:sp>
    </p:spTree>
    <p:extLst>
      <p:ext uri="{BB962C8B-B14F-4D97-AF65-F5344CB8AC3E}">
        <p14:creationId xmlns:p14="http://schemas.microsoft.com/office/powerpoint/2010/main" val="1441622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1BBA587-D5DD-4754-B528-2A8E0EF1DF1D}"/>
              </a:ext>
            </a:extLst>
          </p:cNvPr>
          <p:cNvSpPr>
            <a:spLocks noGrp="1"/>
          </p:cNvSpPr>
          <p:nvPr>
            <p:ph type="sldNum" sz="quarter" idx="12"/>
          </p:nvPr>
        </p:nvSpPr>
        <p:spPr/>
        <p:txBody>
          <a:bodyPr/>
          <a:lstStyle/>
          <a:p>
            <a:fld id="{1F296CD6-F585-4F4E-9BDC-72E84E04FBD4}" type="slidenum">
              <a:rPr lang="fr-FR" smtClean="0"/>
              <a:t>17</a:t>
            </a:fld>
            <a:endParaRPr lang="fr-FR"/>
          </a:p>
        </p:txBody>
      </p:sp>
      <p:sp>
        <p:nvSpPr>
          <p:cNvPr id="3" name="Titre 1">
            <a:extLst>
              <a:ext uri="{FF2B5EF4-FFF2-40B4-BE49-F238E27FC236}">
                <a16:creationId xmlns:a16="http://schemas.microsoft.com/office/drawing/2014/main" id="{B4DB7783-BC49-4B52-A3F2-983F7F78AE84}"/>
              </a:ext>
            </a:extLst>
          </p:cNvPr>
          <p:cNvSpPr txBox="1">
            <a:spLocks/>
          </p:cNvSpPr>
          <p:nvPr/>
        </p:nvSpPr>
        <p:spPr>
          <a:xfrm>
            <a:off x="838200" y="365126"/>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solidFill>
                  <a:srgbClr val="0070C0"/>
                </a:solidFill>
                <a:latin typeface="+mn-lt"/>
              </a:rPr>
              <a:t>ENFANT A LA NAISSANCE (3) </a:t>
            </a:r>
          </a:p>
        </p:txBody>
      </p:sp>
      <p:pic>
        <p:nvPicPr>
          <p:cNvPr id="6" name="Image 5">
            <a:extLst>
              <a:ext uri="{FF2B5EF4-FFF2-40B4-BE49-F238E27FC236}">
                <a16:creationId xmlns:a16="http://schemas.microsoft.com/office/drawing/2014/main" id="{D0D5A2F7-1C3B-4286-A8C8-7FD498244161}"/>
              </a:ext>
            </a:extLst>
          </p:cNvPr>
          <p:cNvPicPr>
            <a:picLocks noChangeAspect="1"/>
          </p:cNvPicPr>
          <p:nvPr/>
        </p:nvPicPr>
        <p:blipFill>
          <a:blip r:embed="rId2"/>
          <a:stretch>
            <a:fillRect/>
          </a:stretch>
        </p:blipFill>
        <p:spPr>
          <a:xfrm>
            <a:off x="2571750" y="1074821"/>
            <a:ext cx="5934075" cy="5181600"/>
          </a:xfrm>
          <a:prstGeom prst="rect">
            <a:avLst/>
          </a:prstGeom>
        </p:spPr>
      </p:pic>
      <p:sp>
        <p:nvSpPr>
          <p:cNvPr id="7" name="ZoneTexte 6">
            <a:extLst>
              <a:ext uri="{FF2B5EF4-FFF2-40B4-BE49-F238E27FC236}">
                <a16:creationId xmlns:a16="http://schemas.microsoft.com/office/drawing/2014/main" id="{6D0FB767-082E-4266-9461-E5469EEB7388}"/>
              </a:ext>
            </a:extLst>
          </p:cNvPr>
          <p:cNvSpPr txBox="1"/>
          <p:nvPr/>
        </p:nvSpPr>
        <p:spPr>
          <a:xfrm>
            <a:off x="8659881" y="4440539"/>
            <a:ext cx="2435087" cy="1815882"/>
          </a:xfrm>
          <a:prstGeom prst="rect">
            <a:avLst/>
          </a:prstGeom>
          <a:noFill/>
        </p:spPr>
        <p:txBody>
          <a:bodyPr wrap="square" rtlCol="0">
            <a:spAutoFit/>
          </a:bodyPr>
          <a:lstStyle/>
          <a:p>
            <a:r>
              <a:rPr lang="fr-FR" sz="1400" dirty="0">
                <a:solidFill>
                  <a:srgbClr val="0070C0"/>
                </a:solidFill>
                <a:effectLst/>
                <a:ea typeface="Calibri" panose="020F0502020204030204" pitchFamily="34" charset="0"/>
                <a:cs typeface="Times New Roman" panose="02020603050405020304" pitchFamily="18" charset="0"/>
              </a:rPr>
              <a:t>Source : </a:t>
            </a:r>
          </a:p>
          <a:p>
            <a:r>
              <a:rPr lang="fr-FR" sz="1400" dirty="0" err="1">
                <a:solidFill>
                  <a:srgbClr val="0070C0"/>
                </a:solidFill>
                <a:effectLst/>
                <a:ea typeface="Calibri" panose="020F0502020204030204" pitchFamily="34" charset="0"/>
                <a:cs typeface="Times New Roman" panose="02020603050405020304" pitchFamily="18" charset="0"/>
              </a:rPr>
              <a:t>Meau</a:t>
            </a:r>
            <a:r>
              <a:rPr lang="fr-FR" sz="1400" dirty="0">
                <a:solidFill>
                  <a:srgbClr val="0070C0"/>
                </a:solidFill>
                <a:effectLst/>
                <a:ea typeface="Calibri" panose="020F0502020204030204" pitchFamily="34" charset="0"/>
                <a:cs typeface="Times New Roman" panose="02020603050405020304" pitchFamily="18" charset="0"/>
              </a:rPr>
              <a:t>-Petit V, Tasseau A, </a:t>
            </a:r>
            <a:r>
              <a:rPr lang="fr-FR" sz="1400" dirty="0" err="1">
                <a:solidFill>
                  <a:srgbClr val="0070C0"/>
                </a:solidFill>
                <a:effectLst/>
                <a:ea typeface="Calibri" panose="020F0502020204030204" pitchFamily="34" charset="0"/>
                <a:cs typeface="Times New Roman" panose="02020603050405020304" pitchFamily="18" charset="0"/>
              </a:rPr>
              <a:t>Lebail</a:t>
            </a:r>
            <a:r>
              <a:rPr lang="fr-FR" sz="1400" dirty="0">
                <a:solidFill>
                  <a:srgbClr val="0070C0"/>
                </a:solidFill>
                <a:effectLst/>
                <a:ea typeface="Calibri" panose="020F0502020204030204" pitchFamily="34" charset="0"/>
                <a:cs typeface="Times New Roman" panose="02020603050405020304" pitchFamily="18" charset="0"/>
              </a:rPr>
              <a:t> F, </a:t>
            </a:r>
            <a:r>
              <a:rPr lang="fr-FR" sz="1400" dirty="0" err="1">
                <a:solidFill>
                  <a:srgbClr val="0070C0"/>
                </a:solidFill>
                <a:effectLst/>
                <a:ea typeface="Calibri" panose="020F0502020204030204" pitchFamily="34" charset="0"/>
                <a:cs typeface="Times New Roman" panose="02020603050405020304" pitchFamily="18" charset="0"/>
              </a:rPr>
              <a:t>Ayachi</a:t>
            </a:r>
            <a:r>
              <a:rPr lang="fr-FR" sz="1400" dirty="0">
                <a:solidFill>
                  <a:srgbClr val="0070C0"/>
                </a:solidFill>
                <a:effectLst/>
                <a:ea typeface="Calibri" panose="020F0502020204030204" pitchFamily="34" charset="0"/>
                <a:cs typeface="Times New Roman" panose="02020603050405020304" pitchFamily="18" charset="0"/>
              </a:rPr>
              <a:t> A, </a:t>
            </a:r>
            <a:r>
              <a:rPr lang="fr-FR" sz="1400" dirty="0" err="1">
                <a:solidFill>
                  <a:srgbClr val="0070C0"/>
                </a:solidFill>
                <a:effectLst/>
                <a:ea typeface="Calibri" panose="020F0502020204030204" pitchFamily="34" charset="0"/>
                <a:cs typeface="Times New Roman" panose="02020603050405020304" pitchFamily="18" charset="0"/>
              </a:rPr>
              <a:t>Layouni</a:t>
            </a:r>
            <a:r>
              <a:rPr lang="fr-FR" sz="1400" dirty="0">
                <a:solidFill>
                  <a:srgbClr val="0070C0"/>
                </a:solidFill>
                <a:effectLst/>
                <a:ea typeface="Calibri" panose="020F0502020204030204" pitchFamily="34" charset="0"/>
                <a:cs typeface="Times New Roman" panose="02020603050405020304" pitchFamily="18" charset="0"/>
              </a:rPr>
              <a:t> I, </a:t>
            </a:r>
            <a:r>
              <a:rPr lang="fr-FR" sz="1400" dirty="0" err="1">
                <a:solidFill>
                  <a:srgbClr val="0070C0"/>
                </a:solidFill>
                <a:effectLst/>
                <a:ea typeface="Calibri" panose="020F0502020204030204" pitchFamily="34" charset="0"/>
                <a:cs typeface="Times New Roman" panose="02020603050405020304" pitchFamily="18" charset="0"/>
              </a:rPr>
              <a:t>Patkai</a:t>
            </a:r>
            <a:r>
              <a:rPr lang="fr-FR" sz="1400" dirty="0">
                <a:solidFill>
                  <a:srgbClr val="0070C0"/>
                </a:solidFill>
                <a:effectLst/>
                <a:ea typeface="Calibri" panose="020F0502020204030204" pitchFamily="34" charset="0"/>
                <a:cs typeface="Times New Roman" panose="02020603050405020304" pitchFamily="18" charset="0"/>
              </a:rPr>
              <a:t> J, et al. Hypothermie contrôlée du nouveau-né à terme après asphyxie périnatale. Arch Pédiatrie. mars 2010;17(3):282</a:t>
            </a:r>
            <a:r>
              <a:rPr lang="fr-FR" sz="1400" dirty="0">
                <a:solidFill>
                  <a:srgbClr val="0070C0"/>
                </a:solidFill>
                <a:effectLst/>
                <a:ea typeface="Calibri" panose="020F0502020204030204" pitchFamily="34" charset="0"/>
                <a:cs typeface="Cambria Math" panose="02040503050406030204" pitchFamily="18" charset="0"/>
              </a:rPr>
              <a:t>‑</a:t>
            </a:r>
            <a:r>
              <a:rPr lang="fr-FR" sz="1400" dirty="0">
                <a:solidFill>
                  <a:srgbClr val="0070C0"/>
                </a:solidFill>
                <a:effectLst/>
                <a:ea typeface="Calibri" panose="020F0502020204030204" pitchFamily="34" charset="0"/>
                <a:cs typeface="Times New Roman" panose="02020603050405020304" pitchFamily="18" charset="0"/>
              </a:rPr>
              <a:t>9.</a:t>
            </a:r>
            <a:endParaRPr lang="fr-FR" sz="1400" dirty="0">
              <a:solidFill>
                <a:srgbClr val="0070C0"/>
              </a:solidFill>
              <a:highlight>
                <a:srgbClr val="FFFF00"/>
              </a:highlight>
            </a:endParaRPr>
          </a:p>
        </p:txBody>
      </p:sp>
    </p:spTree>
    <p:extLst>
      <p:ext uri="{BB962C8B-B14F-4D97-AF65-F5344CB8AC3E}">
        <p14:creationId xmlns:p14="http://schemas.microsoft.com/office/powerpoint/2010/main" val="896215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E24E30-DA4D-48F1-AF24-70FB3E1EE2A1}"/>
              </a:ext>
            </a:extLst>
          </p:cNvPr>
          <p:cNvSpPr txBox="1">
            <a:spLocks/>
          </p:cNvSpPr>
          <p:nvPr/>
        </p:nvSpPr>
        <p:spPr>
          <a:xfrm>
            <a:off x="571500" y="365126"/>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latin typeface="+mn-lt"/>
              </a:rPr>
              <a:t>REANIMATION NEONATALE </a:t>
            </a:r>
          </a:p>
        </p:txBody>
      </p:sp>
      <p:sp>
        <p:nvSpPr>
          <p:cNvPr id="3" name="Espace réservé du contenu 2">
            <a:extLst>
              <a:ext uri="{FF2B5EF4-FFF2-40B4-BE49-F238E27FC236}">
                <a16:creationId xmlns:a16="http://schemas.microsoft.com/office/drawing/2014/main" id="{F77CB025-E88F-4C16-A361-E7181EEE0A76}"/>
              </a:ext>
            </a:extLst>
          </p:cNvPr>
          <p:cNvSpPr txBox="1">
            <a:spLocks/>
          </p:cNvSpPr>
          <p:nvPr/>
        </p:nvSpPr>
        <p:spPr>
          <a:xfrm>
            <a:off x="702367" y="1074821"/>
            <a:ext cx="5748130" cy="5281529"/>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pPr marL="342900" indent="-342900">
              <a:buFont typeface="+mj-lt"/>
              <a:buAutoNum type="arabicPeriod"/>
            </a:pPr>
            <a:r>
              <a:rPr lang="fr-FR" sz="1900" b="1" dirty="0">
                <a:sym typeface="Wingdings" panose="05000000000000000000" pitchFamily="2" charset="2"/>
              </a:rPr>
              <a:t>Survenue d’une FC &lt; 100 / min :   </a:t>
            </a:r>
            <a:r>
              <a:rPr lang="fr-FR" sz="1900" dirty="0">
                <a:sym typeface="Wingdings" panose="05000000000000000000" pitchFamily="2" charset="2"/>
              </a:rPr>
              <a:t>Oui    Non </a:t>
            </a:r>
          </a:p>
          <a:p>
            <a:pPr lvl="1">
              <a:buFont typeface="Wingdings" panose="05000000000000000000" pitchFamily="2" charset="2"/>
              <a:buChar char="Ø"/>
            </a:pPr>
            <a:r>
              <a:rPr lang="fr-FR" sz="1700" dirty="0">
                <a:sym typeface="Wingdings" panose="05000000000000000000" pitchFamily="2" charset="2"/>
              </a:rPr>
              <a:t>Si oui, temps de récupération d’une fréquence cardiaque &gt; 100/min  : ….. </a:t>
            </a:r>
          </a:p>
          <a:p>
            <a:pPr marL="342900" indent="-342900">
              <a:buFont typeface="+mj-lt"/>
              <a:buAutoNum type="arabicPeriod"/>
            </a:pPr>
            <a:r>
              <a:rPr lang="fr-FR" sz="1900" b="1" dirty="0">
                <a:sym typeface="Wingdings" panose="05000000000000000000" pitchFamily="2" charset="2"/>
              </a:rPr>
              <a:t>Survenue d’une détresse respiratoire :                     </a:t>
            </a:r>
            <a:r>
              <a:rPr lang="fr-FR" sz="1900" dirty="0">
                <a:sym typeface="Wingdings" panose="05000000000000000000" pitchFamily="2" charset="2"/>
              </a:rPr>
              <a:t>Oui    Non </a:t>
            </a:r>
            <a:endParaRPr lang="fr-FR" sz="1000" dirty="0">
              <a:sym typeface="Wingdings" panose="05000000000000000000" pitchFamily="2" charset="2"/>
            </a:endParaRPr>
          </a:p>
          <a:p>
            <a:pPr marL="0" indent="0">
              <a:buNone/>
            </a:pPr>
            <a:r>
              <a:rPr lang="fr-FR" sz="1900" b="1" u="sng" dirty="0">
                <a:sym typeface="Wingdings" panose="05000000000000000000" pitchFamily="2" charset="2"/>
              </a:rPr>
              <a:t>Si oui à une des deux questions ci-dessus, précisez les éléments de réanimation : </a:t>
            </a:r>
          </a:p>
          <a:p>
            <a:r>
              <a:rPr lang="fr-FR" sz="1900" b="1" dirty="0">
                <a:sym typeface="Wingdings" panose="05000000000000000000" pitchFamily="2" charset="2"/>
              </a:rPr>
              <a:t>Ventilation </a:t>
            </a:r>
            <a:r>
              <a:rPr lang="fr-FR" sz="1900" dirty="0">
                <a:sym typeface="Wingdings" panose="05000000000000000000" pitchFamily="2" charset="2"/>
              </a:rPr>
              <a:t>: </a:t>
            </a:r>
            <a:r>
              <a:rPr lang="fr-FR" sz="1900" dirty="0" err="1">
                <a:sym typeface="Wingdings" panose="05000000000000000000" pitchFamily="2" charset="2"/>
              </a:rPr>
              <a:t>Neopuff</a:t>
            </a:r>
            <a:r>
              <a:rPr lang="fr-FR" sz="1900" dirty="0">
                <a:sym typeface="Wingdings" panose="05000000000000000000" pitchFamily="2" charset="2"/>
              </a:rPr>
              <a:t>    Masque    Non réalisée  </a:t>
            </a:r>
          </a:p>
          <a:p>
            <a:pPr lvl="1">
              <a:buFont typeface="Wingdings" panose="05000000000000000000" pitchFamily="2" charset="2"/>
              <a:buChar char="Ø"/>
            </a:pPr>
            <a:r>
              <a:rPr lang="fr-FR" sz="1700" dirty="0">
                <a:sym typeface="Wingdings" panose="05000000000000000000" pitchFamily="2" charset="2"/>
              </a:rPr>
              <a:t>Réglages, précisez les paramètres : …..</a:t>
            </a:r>
          </a:p>
          <a:p>
            <a:pPr lvl="1">
              <a:buFont typeface="Wingdings" panose="05000000000000000000" pitchFamily="2" charset="2"/>
              <a:buChar char="Ø"/>
            </a:pPr>
            <a:r>
              <a:rPr lang="fr-FR" sz="1700" dirty="0">
                <a:sym typeface="Wingdings" panose="05000000000000000000" pitchFamily="2" charset="2"/>
              </a:rPr>
              <a:t>Durée : .....</a:t>
            </a:r>
          </a:p>
          <a:p>
            <a:r>
              <a:rPr lang="fr-FR" sz="1900" b="1" dirty="0">
                <a:sym typeface="Wingdings" panose="05000000000000000000" pitchFamily="2" charset="2"/>
              </a:rPr>
              <a:t>Intubation trachéale :    </a:t>
            </a:r>
            <a:r>
              <a:rPr lang="fr-FR" sz="1900" dirty="0">
                <a:sym typeface="Wingdings" panose="05000000000000000000" pitchFamily="2" charset="2"/>
              </a:rPr>
              <a:t>Oui      Non </a:t>
            </a:r>
            <a:endParaRPr lang="fr-FR" sz="1900" dirty="0"/>
          </a:p>
          <a:p>
            <a:pPr lvl="1">
              <a:lnSpc>
                <a:spcPct val="100000"/>
              </a:lnSpc>
              <a:spcBef>
                <a:spcPts val="0"/>
              </a:spcBef>
              <a:buFont typeface="Wingdings" panose="05000000000000000000" pitchFamily="2" charset="2"/>
              <a:buChar char="Ø"/>
              <a:defRPr/>
            </a:pPr>
            <a:r>
              <a:rPr lang="fr-FR" sz="1700" dirty="0">
                <a:solidFill>
                  <a:prstClr val="black"/>
                </a:solidFill>
                <a:latin typeface="Calibri" panose="020F0502020204030204"/>
                <a:sym typeface="Wingdings" panose="05000000000000000000" pitchFamily="2" charset="2"/>
              </a:rPr>
              <a:t>Délai naissance - intubation</a:t>
            </a:r>
            <a:r>
              <a:rPr kumimoji="0" lang="fr-FR" sz="17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 … </a:t>
            </a:r>
          </a:p>
          <a:p>
            <a:pPr lvl="1">
              <a:lnSpc>
                <a:spcPct val="100000"/>
              </a:lnSpc>
              <a:spcBef>
                <a:spcPts val="0"/>
              </a:spcBef>
              <a:buFont typeface="Wingdings" panose="05000000000000000000" pitchFamily="2" charset="2"/>
              <a:buChar char="Ø"/>
              <a:defRPr/>
            </a:pPr>
            <a:r>
              <a:rPr lang="fr-FR" sz="1700" dirty="0">
                <a:solidFill>
                  <a:prstClr val="black"/>
                </a:solidFill>
                <a:latin typeface="Calibri" panose="020F0502020204030204"/>
                <a:sym typeface="Wingdings" panose="05000000000000000000" pitchFamily="2" charset="2"/>
              </a:rPr>
              <a:t>Extubation accidentelle : </a:t>
            </a:r>
            <a:r>
              <a:rPr lang="fr-FR" sz="1700" dirty="0">
                <a:sym typeface="Wingdings" panose="05000000000000000000" pitchFamily="2" charset="2"/>
              </a:rPr>
              <a:t>Oui      Non </a:t>
            </a:r>
          </a:p>
          <a:p>
            <a:pPr lvl="1">
              <a:lnSpc>
                <a:spcPct val="100000"/>
              </a:lnSpc>
              <a:spcBef>
                <a:spcPts val="0"/>
              </a:spcBef>
              <a:buFont typeface="Wingdings" panose="05000000000000000000" pitchFamily="2" charset="2"/>
              <a:buChar char="Ø"/>
              <a:defRPr/>
            </a:pPr>
            <a:endParaRPr lang="fr-FR" sz="1000" dirty="0">
              <a:sym typeface="Wingdings" panose="05000000000000000000" pitchFamily="2" charset="2"/>
            </a:endParaRPr>
          </a:p>
          <a:p>
            <a:pPr>
              <a:lnSpc>
                <a:spcPct val="100000"/>
              </a:lnSpc>
              <a:spcBef>
                <a:spcPts val="0"/>
              </a:spcBef>
              <a:defRPr/>
            </a:pPr>
            <a:r>
              <a:rPr kumimoji="0" lang="fr-FR" sz="19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Compressions thoraciques (CT) : </a:t>
            </a:r>
            <a:r>
              <a:rPr lang="fr-FR" sz="1900" dirty="0">
                <a:sym typeface="Wingdings" panose="05000000000000000000" pitchFamily="2" charset="2"/>
              </a:rPr>
              <a:t>Oui    Non </a:t>
            </a:r>
            <a:endParaRPr lang="fr-FR" sz="1900" dirty="0"/>
          </a:p>
          <a:p>
            <a:pPr lvl="1">
              <a:lnSpc>
                <a:spcPct val="100000"/>
              </a:lnSpc>
              <a:spcBef>
                <a:spcPts val="0"/>
              </a:spcBef>
              <a:buFont typeface="Wingdings" panose="05000000000000000000" pitchFamily="2" charset="2"/>
              <a:buChar char="Ø"/>
              <a:defRPr/>
            </a:pPr>
            <a:r>
              <a:rPr kumimoji="0" lang="fr-FR" sz="17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Délai naissance – CT : ….. </a:t>
            </a:r>
          </a:p>
          <a:p>
            <a:pPr lvl="1">
              <a:lnSpc>
                <a:spcPct val="100000"/>
              </a:lnSpc>
              <a:spcBef>
                <a:spcPts val="0"/>
              </a:spcBef>
              <a:buFont typeface="Wingdings" panose="05000000000000000000" pitchFamily="2" charset="2"/>
              <a:buChar char="Ø"/>
              <a:defRPr/>
            </a:pPr>
            <a:r>
              <a:rPr lang="fr-FR" sz="1700" dirty="0">
                <a:solidFill>
                  <a:prstClr val="black"/>
                </a:solidFill>
                <a:latin typeface="Calibri" panose="020F0502020204030204"/>
                <a:sym typeface="Wingdings" panose="05000000000000000000" pitchFamily="2" charset="2"/>
              </a:rPr>
              <a:t>Durée : …..</a:t>
            </a:r>
            <a:endParaRPr kumimoji="0" lang="fr-FR" sz="17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endParaRPr>
          </a:p>
        </p:txBody>
      </p:sp>
      <p:sp>
        <p:nvSpPr>
          <p:cNvPr id="5" name="Espace réservé du numéro de diapositive 4">
            <a:extLst>
              <a:ext uri="{FF2B5EF4-FFF2-40B4-BE49-F238E27FC236}">
                <a16:creationId xmlns:a16="http://schemas.microsoft.com/office/drawing/2014/main" id="{FACDC900-BD14-4FA4-A417-A9D75B495B49}"/>
              </a:ext>
            </a:extLst>
          </p:cNvPr>
          <p:cNvSpPr>
            <a:spLocks noGrp="1"/>
          </p:cNvSpPr>
          <p:nvPr>
            <p:ph type="sldNum" sz="quarter" idx="12"/>
          </p:nvPr>
        </p:nvSpPr>
        <p:spPr/>
        <p:txBody>
          <a:bodyPr/>
          <a:lstStyle/>
          <a:p>
            <a:fld id="{1F296CD6-F585-4F4E-9BDC-72E84E04FBD4}" type="slidenum">
              <a:rPr lang="fr-FR" smtClean="0"/>
              <a:t>18</a:t>
            </a:fld>
            <a:endParaRPr lang="fr-FR"/>
          </a:p>
        </p:txBody>
      </p:sp>
      <p:sp>
        <p:nvSpPr>
          <p:cNvPr id="6" name="Espace réservé du contenu 2">
            <a:extLst>
              <a:ext uri="{FF2B5EF4-FFF2-40B4-BE49-F238E27FC236}">
                <a16:creationId xmlns:a16="http://schemas.microsoft.com/office/drawing/2014/main" id="{35D29D0A-E573-43EC-8120-3B561D076027}"/>
              </a:ext>
            </a:extLst>
          </p:cNvPr>
          <p:cNvSpPr txBox="1">
            <a:spLocks/>
          </p:cNvSpPr>
          <p:nvPr/>
        </p:nvSpPr>
        <p:spPr>
          <a:xfrm>
            <a:off x="6586330" y="1074821"/>
            <a:ext cx="4903303" cy="5281529"/>
          </a:xfrm>
          <a:prstGeom prst="rect">
            <a:avLst/>
          </a:prstGeom>
          <a:ln>
            <a:solidFill>
              <a:schemeClr val="accent1"/>
            </a:solidFill>
          </a:ln>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r>
              <a:rPr lang="fr-FR" sz="2000" b="1" dirty="0"/>
              <a:t>KT veineux ombilical :   </a:t>
            </a:r>
            <a:r>
              <a:rPr lang="fr-FR" sz="2000" dirty="0"/>
              <a:t>Oui </a:t>
            </a:r>
            <a:r>
              <a:rPr lang="fr-FR" sz="2000" dirty="0">
                <a:sym typeface="Wingdings" panose="05000000000000000000" pitchFamily="2" charset="2"/>
              </a:rPr>
              <a:t>   Non  </a:t>
            </a:r>
          </a:p>
          <a:p>
            <a:pPr lvl="1">
              <a:buFont typeface="Wingdings" panose="05000000000000000000" pitchFamily="2" charset="2"/>
              <a:buChar char="Ø"/>
            </a:pPr>
            <a:r>
              <a:rPr lang="fr-FR" sz="1800" dirty="0">
                <a:sym typeface="Wingdings" panose="05000000000000000000" pitchFamily="2" charset="2"/>
              </a:rPr>
              <a:t>Délai naissance – pose KT : …..</a:t>
            </a:r>
          </a:p>
          <a:p>
            <a:r>
              <a:rPr lang="fr-FR" sz="2000" b="1" dirty="0">
                <a:sym typeface="Wingdings" panose="05000000000000000000" pitchFamily="2" charset="2"/>
              </a:rPr>
              <a:t>Expansion volémique :   </a:t>
            </a:r>
            <a:r>
              <a:rPr lang="fr-FR" sz="2000" dirty="0"/>
              <a:t>Oui </a:t>
            </a:r>
            <a:r>
              <a:rPr lang="fr-FR" sz="2000" dirty="0">
                <a:sym typeface="Wingdings" panose="05000000000000000000" pitchFamily="2" charset="2"/>
              </a:rPr>
              <a:t>   Non </a:t>
            </a:r>
          </a:p>
          <a:p>
            <a:pPr lvl="1">
              <a:buFont typeface="Wingdings" panose="05000000000000000000" pitchFamily="2" charset="2"/>
              <a:buChar char="Ø"/>
            </a:pPr>
            <a:r>
              <a:rPr lang="fr-FR" sz="1800" dirty="0">
                <a:sym typeface="Wingdings" panose="05000000000000000000" pitchFamily="2" charset="2"/>
              </a:rPr>
              <a:t>Délai naissance – expansion volémique : …..</a:t>
            </a:r>
          </a:p>
          <a:p>
            <a:pPr lvl="1">
              <a:buFont typeface="Wingdings" panose="05000000000000000000" pitchFamily="2" charset="2"/>
              <a:buChar char="Ø"/>
            </a:pPr>
            <a:r>
              <a:rPr lang="fr-FR" sz="1800" dirty="0">
                <a:sym typeface="Wingdings" panose="05000000000000000000" pitchFamily="2" charset="2"/>
              </a:rPr>
              <a:t>Soluté : ….. </a:t>
            </a:r>
          </a:p>
          <a:p>
            <a:pPr lvl="1">
              <a:buFont typeface="Wingdings" panose="05000000000000000000" pitchFamily="2" charset="2"/>
              <a:buChar char="Ø"/>
            </a:pPr>
            <a:r>
              <a:rPr lang="fr-FR" sz="1800" dirty="0">
                <a:sym typeface="Wingdings" panose="05000000000000000000" pitchFamily="2" charset="2"/>
              </a:rPr>
              <a:t>Volume : …..</a:t>
            </a:r>
          </a:p>
          <a:p>
            <a:r>
              <a:rPr lang="fr-FR" sz="2000" dirty="0">
                <a:sym typeface="Wingdings" panose="05000000000000000000" pitchFamily="2" charset="2"/>
              </a:rPr>
              <a:t> </a:t>
            </a:r>
            <a:r>
              <a:rPr lang="fr-FR" sz="2000" b="1" dirty="0">
                <a:sym typeface="Wingdings" panose="05000000000000000000" pitchFamily="2" charset="2"/>
              </a:rPr>
              <a:t>Adrénaline </a:t>
            </a:r>
            <a:r>
              <a:rPr lang="fr-FR" sz="2000" dirty="0">
                <a:sym typeface="Wingdings" panose="05000000000000000000" pitchFamily="2" charset="2"/>
              </a:rPr>
              <a:t>:  Oui    Non  	</a:t>
            </a:r>
            <a:endParaRPr lang="fr-FR" sz="1400" dirty="0">
              <a:sym typeface="Wingdings" panose="05000000000000000000" pitchFamily="2" charset="2"/>
            </a:endParaRPr>
          </a:p>
          <a:p>
            <a:pPr lvl="1">
              <a:buFont typeface="Wingdings" panose="05000000000000000000" pitchFamily="2" charset="2"/>
              <a:buChar char="Ø"/>
            </a:pPr>
            <a:r>
              <a:rPr lang="fr-FR" sz="1800" dirty="0">
                <a:sym typeface="Wingdings" panose="05000000000000000000" pitchFamily="2" charset="2"/>
              </a:rPr>
              <a:t>Voie d’administration, précisez : …..</a:t>
            </a:r>
          </a:p>
          <a:p>
            <a:pPr lvl="1">
              <a:buFont typeface="Wingdings" panose="05000000000000000000" pitchFamily="2" charset="2"/>
              <a:buChar char="Ø"/>
            </a:pPr>
            <a:r>
              <a:rPr lang="fr-FR" sz="1800" dirty="0">
                <a:sym typeface="Wingdings" panose="05000000000000000000" pitchFamily="2" charset="2"/>
              </a:rPr>
              <a:t>Délai naissance – administration adrénaline : …..</a:t>
            </a:r>
          </a:p>
          <a:p>
            <a:r>
              <a:rPr lang="fr-FR" sz="2000" b="1" dirty="0">
                <a:sym typeface="Wingdings" panose="05000000000000000000" pitchFamily="2" charset="2"/>
              </a:rPr>
              <a:t>Arrêt des manœuvres de réanimation :      </a:t>
            </a:r>
            <a:r>
              <a:rPr lang="fr-FR" sz="2000" dirty="0">
                <a:sym typeface="Wingdings" panose="05000000000000000000" pitchFamily="2" charset="2"/>
              </a:rPr>
              <a:t>Oui    Non  	</a:t>
            </a:r>
            <a:endParaRPr lang="fr-FR" sz="1400" dirty="0">
              <a:sym typeface="Wingdings" panose="05000000000000000000" pitchFamily="2" charset="2"/>
            </a:endParaRPr>
          </a:p>
          <a:p>
            <a:pPr lvl="1">
              <a:buFont typeface="Wingdings" panose="05000000000000000000" pitchFamily="2" charset="2"/>
              <a:buChar char="Ø"/>
            </a:pPr>
            <a:r>
              <a:rPr lang="fr-FR" sz="1800" dirty="0">
                <a:sym typeface="Wingdings" panose="05000000000000000000" pitchFamily="2" charset="2"/>
              </a:rPr>
              <a:t>Délai début – fin réanimation : …..</a:t>
            </a:r>
          </a:p>
          <a:p>
            <a:pPr lvl="1">
              <a:buFont typeface="Wingdings" panose="05000000000000000000" pitchFamily="2" charset="2"/>
              <a:buChar char="Ø"/>
            </a:pPr>
            <a:r>
              <a:rPr lang="fr-FR" sz="1800" dirty="0">
                <a:sym typeface="Wingdings" panose="05000000000000000000" pitchFamily="2" charset="2"/>
              </a:rPr>
              <a:t>Motif : …..</a:t>
            </a:r>
          </a:p>
          <a:p>
            <a:pPr lvl="1">
              <a:buFont typeface="Wingdings" panose="05000000000000000000" pitchFamily="2" charset="2"/>
              <a:buChar char="Ø"/>
            </a:pPr>
            <a:r>
              <a:rPr lang="fr-FR" sz="1800" dirty="0">
                <a:sym typeface="Wingdings" panose="05000000000000000000" pitchFamily="2" charset="2"/>
              </a:rPr>
              <a:t>Décès en salle de naissance : Oui   Non  </a:t>
            </a:r>
          </a:p>
          <a:p>
            <a:pPr lvl="2">
              <a:buFont typeface="Courier New" panose="02070309020205020404" pitchFamily="49" charset="0"/>
              <a:buChar char="o"/>
            </a:pPr>
            <a:r>
              <a:rPr lang="fr-FR" sz="1600" dirty="0">
                <a:sym typeface="Wingdings" panose="05000000000000000000" pitchFamily="2" charset="2"/>
              </a:rPr>
              <a:t>Délai naissance – décès : ….. min ou heures</a:t>
            </a:r>
          </a:p>
          <a:p>
            <a:pPr lvl="2">
              <a:buFont typeface="Courier New" panose="02070309020205020404" pitchFamily="49" charset="0"/>
              <a:buChar char="o"/>
            </a:pPr>
            <a:r>
              <a:rPr lang="fr-FR" sz="1600" dirty="0">
                <a:sym typeface="Wingdings" panose="05000000000000000000" pitchFamily="2" charset="2"/>
              </a:rPr>
              <a:t>Soins palliatifs :     Oui      Non  </a:t>
            </a:r>
          </a:p>
          <a:p>
            <a:pPr lvl="2">
              <a:buFont typeface="Wingdings" panose="05000000000000000000" pitchFamily="2" charset="2"/>
              <a:buChar char="Ø"/>
            </a:pPr>
            <a:endParaRPr lang="fr-FR" sz="1400" dirty="0">
              <a:sym typeface="Wingdings" panose="05000000000000000000" pitchFamily="2" charset="2"/>
            </a:endParaRPr>
          </a:p>
          <a:p>
            <a:pPr marL="457200" lvl="1" indent="0">
              <a:buNone/>
            </a:pPr>
            <a:endParaRPr lang="fr-FR" sz="1400" dirty="0">
              <a:sym typeface="Wingdings" panose="05000000000000000000" pitchFamily="2" charset="2"/>
            </a:endParaRPr>
          </a:p>
        </p:txBody>
      </p:sp>
    </p:spTree>
    <p:extLst>
      <p:ext uri="{BB962C8B-B14F-4D97-AF65-F5344CB8AC3E}">
        <p14:creationId xmlns:p14="http://schemas.microsoft.com/office/powerpoint/2010/main" val="9162544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FAC0B3-F943-4098-BA7F-A92B02F72217}"/>
              </a:ext>
            </a:extLst>
          </p:cNvPr>
          <p:cNvSpPr txBox="1">
            <a:spLocks/>
          </p:cNvSpPr>
          <p:nvPr/>
        </p:nvSpPr>
        <p:spPr>
          <a:xfrm>
            <a:off x="838200" y="431801"/>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latin typeface="+mn-lt"/>
              </a:rPr>
              <a:t>PRISE EN CHARGE DE L’ENFANT A LA NAISSANCE</a:t>
            </a:r>
          </a:p>
        </p:txBody>
      </p:sp>
      <p:sp>
        <p:nvSpPr>
          <p:cNvPr id="3" name="Espace réservé du contenu 2">
            <a:extLst>
              <a:ext uri="{FF2B5EF4-FFF2-40B4-BE49-F238E27FC236}">
                <a16:creationId xmlns:a16="http://schemas.microsoft.com/office/drawing/2014/main" id="{A27CA3F6-94C9-4481-97A5-4885AE913B89}"/>
              </a:ext>
            </a:extLst>
          </p:cNvPr>
          <p:cNvSpPr txBox="1">
            <a:spLocks/>
          </p:cNvSpPr>
          <p:nvPr/>
        </p:nvSpPr>
        <p:spPr>
          <a:xfrm>
            <a:off x="838200" y="1278408"/>
            <a:ext cx="10515600" cy="4486714"/>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r>
              <a:rPr lang="fr-FR" sz="2000" b="1" dirty="0"/>
              <a:t>Réalisation des éléments suivants : </a:t>
            </a:r>
          </a:p>
          <a:p>
            <a:pPr lvl="1">
              <a:buFont typeface="Wingdings" panose="05000000000000000000" pitchFamily="2" charset="2"/>
              <a:buChar char="Ø"/>
            </a:pPr>
            <a:r>
              <a:rPr lang="fr-FR" sz="1800" dirty="0"/>
              <a:t>Refroidissement passif monitoré :     		Oui </a:t>
            </a:r>
            <a:r>
              <a:rPr lang="fr-FR" sz="1800" dirty="0">
                <a:sym typeface="Wingdings" panose="05000000000000000000" pitchFamily="2" charset="2"/>
              </a:rPr>
              <a:t>     Non  </a:t>
            </a:r>
            <a:endParaRPr lang="fr-FR" sz="1800" dirty="0"/>
          </a:p>
          <a:p>
            <a:pPr lvl="1">
              <a:buFont typeface="Wingdings" panose="05000000000000000000" pitchFamily="2" charset="2"/>
              <a:buChar char="Ø"/>
            </a:pPr>
            <a:r>
              <a:rPr lang="fr-FR" sz="1800" dirty="0"/>
              <a:t>Surveillance pression artérielle et température :     	Oui </a:t>
            </a:r>
            <a:r>
              <a:rPr lang="fr-FR" sz="1800" dirty="0">
                <a:sym typeface="Wingdings" panose="05000000000000000000" pitchFamily="2" charset="2"/>
              </a:rPr>
              <a:t>     Non  </a:t>
            </a:r>
          </a:p>
          <a:p>
            <a:pPr lvl="1">
              <a:buFont typeface="Wingdings" panose="05000000000000000000" pitchFamily="2" charset="2"/>
              <a:buChar char="Ø"/>
            </a:pPr>
            <a:r>
              <a:rPr lang="fr-FR" sz="1800" dirty="0"/>
              <a:t>Monitorage précoce et répété des glycémies :     	Oui </a:t>
            </a:r>
            <a:r>
              <a:rPr lang="fr-FR" sz="1800" dirty="0">
                <a:sym typeface="Wingdings" panose="05000000000000000000" pitchFamily="2" charset="2"/>
              </a:rPr>
              <a:t>     Non  </a:t>
            </a:r>
          </a:p>
          <a:p>
            <a:pPr>
              <a:buFont typeface="Wingdings" panose="05000000000000000000" pitchFamily="2" charset="2"/>
              <a:buChar char="Ø"/>
            </a:pPr>
            <a:endParaRPr lang="fr-FR" sz="1800" dirty="0">
              <a:sym typeface="Wingdings" panose="05000000000000000000" pitchFamily="2" charset="2"/>
            </a:endParaRPr>
          </a:p>
          <a:p>
            <a:r>
              <a:rPr lang="fr-FR" sz="2000" b="1" dirty="0">
                <a:sym typeface="Wingdings" panose="05000000000000000000" pitchFamily="2" charset="2"/>
              </a:rPr>
              <a:t>Autres éléments de la prise en charge, précisez : </a:t>
            </a:r>
            <a:r>
              <a:rPr lang="fr-FR" sz="2000" dirty="0">
                <a:sym typeface="Wingdings" panose="05000000000000000000" pitchFamily="2" charset="2"/>
              </a:rPr>
              <a:t>…..</a:t>
            </a:r>
          </a:p>
        </p:txBody>
      </p:sp>
      <p:sp>
        <p:nvSpPr>
          <p:cNvPr id="5" name="Espace réservé du numéro de diapositive 4">
            <a:extLst>
              <a:ext uri="{FF2B5EF4-FFF2-40B4-BE49-F238E27FC236}">
                <a16:creationId xmlns:a16="http://schemas.microsoft.com/office/drawing/2014/main" id="{011DE24D-4C1A-4240-B186-303B61F60ACD}"/>
              </a:ext>
            </a:extLst>
          </p:cNvPr>
          <p:cNvSpPr>
            <a:spLocks noGrp="1"/>
          </p:cNvSpPr>
          <p:nvPr>
            <p:ph type="sldNum" sz="quarter" idx="12"/>
          </p:nvPr>
        </p:nvSpPr>
        <p:spPr/>
        <p:txBody>
          <a:bodyPr/>
          <a:lstStyle/>
          <a:p>
            <a:fld id="{1F296CD6-F585-4F4E-9BDC-72E84E04FBD4}" type="slidenum">
              <a:rPr lang="fr-FR" smtClean="0"/>
              <a:t>19</a:t>
            </a:fld>
            <a:endParaRPr lang="fr-FR"/>
          </a:p>
        </p:txBody>
      </p:sp>
    </p:spTree>
    <p:extLst>
      <p:ext uri="{BB962C8B-B14F-4D97-AF65-F5344CB8AC3E}">
        <p14:creationId xmlns:p14="http://schemas.microsoft.com/office/powerpoint/2010/main" val="632673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Aide au remplissage</a:t>
            </a:r>
            <a:endParaRPr lang="fr-FR" dirty="0"/>
          </a:p>
        </p:txBody>
      </p:sp>
      <p:sp>
        <p:nvSpPr>
          <p:cNvPr id="3" name="Espace réservé du contenu 2"/>
          <p:cNvSpPr>
            <a:spLocks noGrp="1"/>
          </p:cNvSpPr>
          <p:nvPr>
            <p:ph idx="1"/>
          </p:nvPr>
        </p:nvSpPr>
        <p:spPr>
          <a:xfrm>
            <a:off x="838200" y="1825625"/>
            <a:ext cx="10515600" cy="3333229"/>
          </a:xfrm>
        </p:spPr>
        <p:txBody>
          <a:bodyPr>
            <a:normAutofit lnSpcReduction="10000"/>
          </a:bodyPr>
          <a:lstStyle/>
          <a:p>
            <a:r>
              <a:rPr lang="fr-FR" b="1" dirty="0" smtClean="0"/>
              <a:t>Cette présentation complètement anonyme peut-être utilisée pour la présentation de votre ou de vos cas de décès néonataux à un AG ≥ à 36 SA et survenant avant 7 jours de vie.</a:t>
            </a:r>
          </a:p>
          <a:p>
            <a:r>
              <a:rPr lang="fr-FR" b="1" dirty="0" smtClean="0"/>
              <a:t>Elle n’est pas figée, vous </a:t>
            </a:r>
            <a:r>
              <a:rPr lang="fr-FR" b="1" dirty="0"/>
              <a:t>pouvez la modifier comme vous le souhaitez en </a:t>
            </a:r>
            <a:r>
              <a:rPr lang="fr-FR" b="1" dirty="0" smtClean="0"/>
              <a:t>rajoutant, précisant </a:t>
            </a:r>
            <a:r>
              <a:rPr lang="fr-FR" b="1" dirty="0"/>
              <a:t>ou en enlevant des éléments</a:t>
            </a:r>
            <a:r>
              <a:rPr lang="fr-FR" b="1" dirty="0" smtClean="0"/>
              <a:t>.</a:t>
            </a:r>
          </a:p>
          <a:p>
            <a:r>
              <a:rPr lang="fr-FR" b="1" dirty="0" smtClean="0"/>
              <a:t>Suggestion pour les réponses aux questions à choix multiples</a:t>
            </a:r>
            <a:r>
              <a:rPr lang="fr-FR" dirty="0" smtClean="0"/>
              <a:t>: effacer la ou les propositions qui ne correspondent pas à votre situation.</a:t>
            </a:r>
          </a:p>
          <a:p>
            <a:pPr marL="0" indent="0">
              <a:buNone/>
            </a:pPr>
            <a:endParaRPr lang="fr-FR" b="1" dirty="0"/>
          </a:p>
        </p:txBody>
      </p:sp>
    </p:spTree>
    <p:extLst>
      <p:ext uri="{BB962C8B-B14F-4D97-AF65-F5344CB8AC3E}">
        <p14:creationId xmlns:p14="http://schemas.microsoft.com/office/powerpoint/2010/main" val="10942076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40B3E064-16EE-4508-B930-EA88DBBA400F}"/>
              </a:ext>
            </a:extLst>
          </p:cNvPr>
          <p:cNvSpPr>
            <a:spLocks noGrp="1"/>
          </p:cNvSpPr>
          <p:nvPr>
            <p:ph type="sldNum" sz="quarter" idx="12"/>
          </p:nvPr>
        </p:nvSpPr>
        <p:spPr/>
        <p:txBody>
          <a:bodyPr/>
          <a:lstStyle/>
          <a:p>
            <a:fld id="{1F296CD6-F585-4F4E-9BDC-72E84E04FBD4}" type="slidenum">
              <a:rPr lang="fr-FR" smtClean="0"/>
              <a:t>20</a:t>
            </a:fld>
            <a:endParaRPr lang="fr-FR"/>
          </a:p>
        </p:txBody>
      </p:sp>
      <p:sp>
        <p:nvSpPr>
          <p:cNvPr id="3" name="Espace réservé du contenu 2">
            <a:extLst>
              <a:ext uri="{FF2B5EF4-FFF2-40B4-BE49-F238E27FC236}">
                <a16:creationId xmlns:a16="http://schemas.microsoft.com/office/drawing/2014/main" id="{4CB918C7-5B0B-4BDA-986B-9D20E8783F91}"/>
              </a:ext>
            </a:extLst>
          </p:cNvPr>
          <p:cNvSpPr txBox="1">
            <a:spLocks/>
          </p:cNvSpPr>
          <p:nvPr/>
        </p:nvSpPr>
        <p:spPr>
          <a:xfrm>
            <a:off x="453885" y="1070754"/>
            <a:ext cx="11416689" cy="5281530"/>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r>
              <a:rPr lang="fr-FR" sz="1900" b="1" dirty="0"/>
              <a:t>Appel du SMUR néonatal régional :   </a:t>
            </a:r>
            <a:r>
              <a:rPr lang="fr-FR" sz="1900" dirty="0"/>
              <a:t>Oui </a:t>
            </a:r>
            <a:r>
              <a:rPr lang="fr-FR" sz="1900" dirty="0">
                <a:sym typeface="Wingdings" panose="05000000000000000000" pitchFamily="2" charset="2"/>
              </a:rPr>
              <a:t>   Non  </a:t>
            </a:r>
          </a:p>
          <a:p>
            <a:pPr lvl="1">
              <a:buFont typeface="Wingdings" panose="05000000000000000000" pitchFamily="2" charset="2"/>
              <a:buChar char="Ø"/>
            </a:pPr>
            <a:r>
              <a:rPr lang="fr-FR" sz="1700" dirty="0">
                <a:sym typeface="Wingdings" panose="05000000000000000000" pitchFamily="2" charset="2"/>
              </a:rPr>
              <a:t>Délai naissance – appel : …..</a:t>
            </a:r>
          </a:p>
          <a:p>
            <a:pPr lvl="1">
              <a:buFont typeface="Wingdings" panose="05000000000000000000" pitchFamily="2" charset="2"/>
              <a:buChar char="Ø"/>
            </a:pPr>
            <a:r>
              <a:rPr lang="fr-FR" sz="1700" dirty="0">
                <a:sym typeface="Wingdings" panose="05000000000000000000" pitchFamily="2" charset="2"/>
              </a:rPr>
              <a:t>Motif de la demande de transfert : …..</a:t>
            </a:r>
          </a:p>
          <a:p>
            <a:pPr lvl="1">
              <a:buFont typeface="Wingdings" panose="05000000000000000000" pitchFamily="2" charset="2"/>
              <a:buChar char="Ø"/>
            </a:pPr>
            <a:r>
              <a:rPr lang="fr-FR" sz="1700" dirty="0">
                <a:sym typeface="Wingdings" panose="05000000000000000000" pitchFamily="2" charset="2"/>
              </a:rPr>
              <a:t>Délai appel – arrivée du SMUR néonatal sur site : …..</a:t>
            </a:r>
          </a:p>
          <a:p>
            <a:pPr lvl="1">
              <a:buFont typeface="Wingdings" panose="05000000000000000000" pitchFamily="2" charset="2"/>
              <a:buChar char="Ø"/>
            </a:pPr>
            <a:r>
              <a:rPr lang="fr-FR" sz="1700" dirty="0">
                <a:sym typeface="Wingdings" panose="05000000000000000000" pitchFamily="2" charset="2"/>
              </a:rPr>
              <a:t>Délai arrivée sur site – départ du SMUR vers le type III : …..</a:t>
            </a:r>
          </a:p>
          <a:p>
            <a:pPr lvl="1">
              <a:buFont typeface="Wingdings" panose="05000000000000000000" pitchFamily="2" charset="2"/>
              <a:buChar char="Ø"/>
            </a:pPr>
            <a:r>
              <a:rPr lang="fr-FR" sz="1700" dirty="0">
                <a:sym typeface="Wingdings" panose="05000000000000000000" pitchFamily="2" charset="2"/>
              </a:rPr>
              <a:t>Délai départ du SMUR – arrivée sur type III : …..</a:t>
            </a:r>
          </a:p>
          <a:p>
            <a:r>
              <a:rPr lang="fr-FR" sz="1900" b="1" dirty="0"/>
              <a:t>Demande de transfert postnatal vers le type III faite depuis la salle de naissance : </a:t>
            </a:r>
            <a:endParaRPr lang="fr-FR" sz="1900" b="1" dirty="0" smtClean="0"/>
          </a:p>
          <a:p>
            <a:pPr marL="0" indent="0">
              <a:buNone/>
            </a:pPr>
            <a:r>
              <a:rPr lang="fr-FR" sz="1900" b="1" dirty="0"/>
              <a:t>	</a:t>
            </a:r>
            <a:r>
              <a:rPr lang="fr-FR" sz="1900" dirty="0" smtClean="0"/>
              <a:t>Oui </a:t>
            </a:r>
            <a:r>
              <a:rPr lang="fr-FR" sz="1900" dirty="0">
                <a:sym typeface="Wingdings" panose="05000000000000000000" pitchFamily="2" charset="2"/>
              </a:rPr>
              <a:t>   </a:t>
            </a:r>
            <a:r>
              <a:rPr lang="fr-FR" sz="1900" dirty="0" smtClean="0">
                <a:sym typeface="Wingdings" panose="05000000000000000000" pitchFamily="2" charset="2"/>
              </a:rPr>
              <a:t>		Non  </a:t>
            </a:r>
            <a:r>
              <a:rPr lang="fr-FR" sz="1900" dirty="0">
                <a:sym typeface="Wingdings" panose="05000000000000000000" pitchFamily="2" charset="2"/>
              </a:rPr>
              <a:t> </a:t>
            </a:r>
            <a:r>
              <a:rPr lang="fr-FR" sz="1900" dirty="0" smtClean="0">
                <a:sym typeface="Wingdings" panose="05000000000000000000" pitchFamily="2" charset="2"/>
              </a:rPr>
              <a:t> 		Non Applicable car naissance sur type III </a:t>
            </a:r>
            <a:r>
              <a:rPr lang="fr-FR" sz="1900" dirty="0">
                <a:sym typeface="Wingdings" panose="05000000000000000000" pitchFamily="2" charset="2"/>
              </a:rPr>
              <a:t> </a:t>
            </a:r>
          </a:p>
          <a:p>
            <a:r>
              <a:rPr lang="fr-FR" sz="1900" b="1" dirty="0">
                <a:sym typeface="Wingdings" panose="05000000000000000000" pitchFamily="2" charset="2"/>
              </a:rPr>
              <a:t>Si non : </a:t>
            </a:r>
          </a:p>
          <a:p>
            <a:pPr lvl="1">
              <a:buFont typeface="Wingdings" panose="05000000000000000000" pitchFamily="2" charset="2"/>
              <a:buChar char="Ø"/>
            </a:pPr>
            <a:r>
              <a:rPr lang="fr-FR" sz="1700" dirty="0">
                <a:sym typeface="Wingdings" panose="05000000000000000000" pitchFamily="2" charset="2"/>
              </a:rPr>
              <a:t>Motif : …..</a:t>
            </a:r>
          </a:p>
          <a:p>
            <a:pPr lvl="1">
              <a:buFont typeface="Wingdings" panose="05000000000000000000" pitchFamily="2" charset="2"/>
              <a:buChar char="Ø"/>
            </a:pPr>
            <a:r>
              <a:rPr lang="fr-FR" sz="1700" dirty="0">
                <a:sym typeface="Wingdings" panose="05000000000000000000" pitchFamily="2" charset="2"/>
              </a:rPr>
              <a:t>Si plusieurs étapes avant la demande de transfert en type III, précisez : …..</a:t>
            </a:r>
          </a:p>
        </p:txBody>
      </p:sp>
      <p:sp>
        <p:nvSpPr>
          <p:cNvPr id="4" name="Titre 1">
            <a:extLst>
              <a:ext uri="{FF2B5EF4-FFF2-40B4-BE49-F238E27FC236}">
                <a16:creationId xmlns:a16="http://schemas.microsoft.com/office/drawing/2014/main" id="{14F78DBD-1B81-4F00-805C-4A1F537AF84F}"/>
              </a:ext>
            </a:extLst>
          </p:cNvPr>
          <p:cNvSpPr txBox="1">
            <a:spLocks/>
          </p:cNvSpPr>
          <p:nvPr/>
        </p:nvSpPr>
        <p:spPr>
          <a:xfrm>
            <a:off x="453886" y="363093"/>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latin typeface="+mn-lt"/>
              </a:rPr>
              <a:t>DEMANDE DE TRANSFERT</a:t>
            </a:r>
          </a:p>
        </p:txBody>
      </p:sp>
    </p:spTree>
    <p:extLst>
      <p:ext uri="{BB962C8B-B14F-4D97-AF65-F5344CB8AC3E}">
        <p14:creationId xmlns:p14="http://schemas.microsoft.com/office/powerpoint/2010/main" val="14848182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9072A3-17AF-4226-A858-F43E63989B99}"/>
              </a:ext>
            </a:extLst>
          </p:cNvPr>
          <p:cNvSpPr txBox="1">
            <a:spLocks/>
          </p:cNvSpPr>
          <p:nvPr/>
        </p:nvSpPr>
        <p:spPr>
          <a:xfrm>
            <a:off x="838200" y="365126"/>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3600" b="1" dirty="0"/>
          </a:p>
        </p:txBody>
      </p:sp>
      <p:sp>
        <p:nvSpPr>
          <p:cNvPr id="3" name="Espace réservé du contenu 2">
            <a:extLst>
              <a:ext uri="{FF2B5EF4-FFF2-40B4-BE49-F238E27FC236}">
                <a16:creationId xmlns:a16="http://schemas.microsoft.com/office/drawing/2014/main" id="{A995F0FB-94E4-4318-9ECB-2AEEB7F3D538}"/>
              </a:ext>
            </a:extLst>
          </p:cNvPr>
          <p:cNvSpPr txBox="1">
            <a:spLocks/>
          </p:cNvSpPr>
          <p:nvPr/>
        </p:nvSpPr>
        <p:spPr>
          <a:xfrm>
            <a:off x="1467852" y="1374390"/>
            <a:ext cx="9256295" cy="4691269"/>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pPr marL="457200" lvl="1" indent="0">
              <a:buNone/>
            </a:pPr>
            <a:endParaRPr lang="fr-FR" sz="1800" dirty="0"/>
          </a:p>
          <a:p>
            <a:r>
              <a:rPr lang="fr-FR" sz="2000" b="1" dirty="0"/>
              <a:t>Température du nouveau-né à l’arrivée du SMUR sur le site de naissance : </a:t>
            </a:r>
            <a:r>
              <a:rPr lang="fr-FR" sz="2000" dirty="0"/>
              <a:t>…..</a:t>
            </a:r>
          </a:p>
          <a:p>
            <a:pPr marL="0" indent="0">
              <a:buNone/>
            </a:pPr>
            <a:endParaRPr lang="fr-FR" sz="2000" dirty="0">
              <a:sym typeface="Wingdings" panose="05000000000000000000" pitchFamily="2" charset="2"/>
            </a:endParaRPr>
          </a:p>
          <a:p>
            <a:r>
              <a:rPr lang="fr-FR" sz="2000" b="1" dirty="0">
                <a:sym typeface="Wingdings" panose="05000000000000000000" pitchFamily="2" charset="2"/>
              </a:rPr>
              <a:t>Eléments de prise en charge par le SMUR, veuillez précisez : </a:t>
            </a:r>
            <a:r>
              <a:rPr lang="fr-FR" sz="2000" dirty="0">
                <a:sym typeface="Wingdings" panose="05000000000000000000" pitchFamily="2" charset="2"/>
              </a:rPr>
              <a:t>…..</a:t>
            </a:r>
          </a:p>
        </p:txBody>
      </p:sp>
      <p:sp>
        <p:nvSpPr>
          <p:cNvPr id="4" name="Espace réservé du numéro de diapositive 3">
            <a:extLst>
              <a:ext uri="{FF2B5EF4-FFF2-40B4-BE49-F238E27FC236}">
                <a16:creationId xmlns:a16="http://schemas.microsoft.com/office/drawing/2014/main" id="{E4306FF6-9E79-4BFB-8C50-B8C8FC0CCD4A}"/>
              </a:ext>
            </a:extLst>
          </p:cNvPr>
          <p:cNvSpPr>
            <a:spLocks noGrp="1"/>
          </p:cNvSpPr>
          <p:nvPr>
            <p:ph type="sldNum" sz="quarter" idx="12"/>
          </p:nvPr>
        </p:nvSpPr>
        <p:spPr/>
        <p:txBody>
          <a:bodyPr/>
          <a:lstStyle/>
          <a:p>
            <a:fld id="{1F296CD6-F585-4F4E-9BDC-72E84E04FBD4}" type="slidenum">
              <a:rPr lang="fr-FR" smtClean="0"/>
              <a:t>21</a:t>
            </a:fld>
            <a:endParaRPr lang="fr-FR"/>
          </a:p>
        </p:txBody>
      </p:sp>
      <p:sp>
        <p:nvSpPr>
          <p:cNvPr id="5" name="Titre 1">
            <a:extLst>
              <a:ext uri="{FF2B5EF4-FFF2-40B4-BE49-F238E27FC236}">
                <a16:creationId xmlns:a16="http://schemas.microsoft.com/office/drawing/2014/main" id="{E3FF021F-AD60-49DF-BB28-CB91EFAF43E5}"/>
              </a:ext>
            </a:extLst>
          </p:cNvPr>
          <p:cNvSpPr txBox="1">
            <a:spLocks/>
          </p:cNvSpPr>
          <p:nvPr/>
        </p:nvSpPr>
        <p:spPr>
          <a:xfrm>
            <a:off x="1323975" y="655817"/>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latin typeface="+mn-lt"/>
              </a:rPr>
              <a:t>PRECISIONS SUR LE TRANSFERT</a:t>
            </a:r>
          </a:p>
        </p:txBody>
      </p:sp>
    </p:spTree>
    <p:extLst>
      <p:ext uri="{BB962C8B-B14F-4D97-AF65-F5344CB8AC3E}">
        <p14:creationId xmlns:p14="http://schemas.microsoft.com/office/powerpoint/2010/main" val="15906073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9072A3-17AF-4226-A858-F43E63989B99}"/>
              </a:ext>
            </a:extLst>
          </p:cNvPr>
          <p:cNvSpPr txBox="1">
            <a:spLocks/>
          </p:cNvSpPr>
          <p:nvPr/>
        </p:nvSpPr>
        <p:spPr>
          <a:xfrm>
            <a:off x="1333500" y="403226"/>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latin typeface="+mn-lt"/>
              </a:rPr>
              <a:t>PRISE EN CHARGE EN NEONATOLOGIE (1)</a:t>
            </a:r>
          </a:p>
        </p:txBody>
      </p:sp>
      <p:sp>
        <p:nvSpPr>
          <p:cNvPr id="3" name="Espace réservé du contenu 2">
            <a:extLst>
              <a:ext uri="{FF2B5EF4-FFF2-40B4-BE49-F238E27FC236}">
                <a16:creationId xmlns:a16="http://schemas.microsoft.com/office/drawing/2014/main" id="{A995F0FB-94E4-4318-9ECB-2AEEB7F3D538}"/>
              </a:ext>
            </a:extLst>
          </p:cNvPr>
          <p:cNvSpPr txBox="1">
            <a:spLocks/>
          </p:cNvSpPr>
          <p:nvPr/>
        </p:nvSpPr>
        <p:spPr>
          <a:xfrm>
            <a:off x="1467852" y="1205948"/>
            <a:ext cx="9256295" cy="5180909"/>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pPr marL="457200" lvl="1" indent="0">
              <a:buNone/>
            </a:pPr>
            <a:endParaRPr lang="fr-FR" sz="1800" dirty="0"/>
          </a:p>
          <a:p>
            <a:r>
              <a:rPr lang="fr-FR" sz="2000" b="1" dirty="0">
                <a:sym typeface="Wingdings" panose="05000000000000000000" pitchFamily="2" charset="2"/>
              </a:rPr>
              <a:t>Alimentation du nouveau-né :     </a:t>
            </a:r>
            <a:r>
              <a:rPr lang="fr-FR" sz="2000" dirty="0">
                <a:sym typeface="Wingdings" panose="05000000000000000000" pitchFamily="2" charset="2"/>
              </a:rPr>
              <a:t>Prise de biberon</a:t>
            </a:r>
            <a:r>
              <a:rPr lang="fr-FR" sz="2000" dirty="0"/>
              <a:t> </a:t>
            </a:r>
            <a:r>
              <a:rPr lang="fr-FR" sz="2000" dirty="0">
                <a:sym typeface="Wingdings" panose="05000000000000000000" pitchFamily="2" charset="2"/>
              </a:rPr>
              <a:t></a:t>
            </a:r>
            <a:r>
              <a:rPr lang="fr-FR" sz="2000" dirty="0"/>
              <a:t>     Nécessité de gavage </a:t>
            </a:r>
            <a:r>
              <a:rPr lang="fr-FR" sz="2000" dirty="0">
                <a:sym typeface="Wingdings" panose="05000000000000000000" pitchFamily="2" charset="2"/>
              </a:rPr>
              <a:t> </a:t>
            </a:r>
          </a:p>
          <a:p>
            <a:pPr marL="0" indent="0">
              <a:buNone/>
            </a:pPr>
            <a:endParaRPr lang="fr-FR" sz="2000" b="1" dirty="0"/>
          </a:p>
          <a:p>
            <a:r>
              <a:rPr lang="fr-FR" sz="2000" b="1" dirty="0"/>
              <a:t>Administration d’un traitement anticonvulsivant :                                                            </a:t>
            </a:r>
            <a:r>
              <a:rPr lang="fr-FR" sz="2000" dirty="0"/>
              <a:t>En préventif </a:t>
            </a:r>
            <a:r>
              <a:rPr lang="fr-FR" sz="2000" dirty="0">
                <a:sym typeface="Wingdings" panose="05000000000000000000" pitchFamily="2" charset="2"/>
              </a:rPr>
              <a:t></a:t>
            </a:r>
            <a:r>
              <a:rPr lang="fr-FR" sz="2000" dirty="0"/>
              <a:t>     Car présence de convulsions </a:t>
            </a:r>
            <a:r>
              <a:rPr lang="fr-FR" sz="2000" dirty="0">
                <a:sym typeface="Wingdings" panose="05000000000000000000" pitchFamily="2" charset="2"/>
              </a:rPr>
              <a:t>     </a:t>
            </a:r>
            <a:r>
              <a:rPr lang="fr-FR" sz="2000" dirty="0"/>
              <a:t>Non administré </a:t>
            </a:r>
            <a:r>
              <a:rPr lang="fr-FR" sz="2000" dirty="0">
                <a:sym typeface="Wingdings" panose="05000000000000000000" pitchFamily="2" charset="2"/>
              </a:rPr>
              <a:t> </a:t>
            </a:r>
          </a:p>
          <a:p>
            <a:pPr marL="0" indent="0">
              <a:buNone/>
            </a:pPr>
            <a:endParaRPr lang="fr-FR" sz="2000" dirty="0">
              <a:sym typeface="Wingdings" panose="05000000000000000000" pitchFamily="2" charset="2"/>
            </a:endParaRPr>
          </a:p>
          <a:p>
            <a:r>
              <a:rPr lang="fr-FR" sz="2000" b="1" dirty="0">
                <a:sym typeface="Wingdings" panose="05000000000000000000" pitchFamily="2" charset="2"/>
              </a:rPr>
              <a:t>Si convulsions : </a:t>
            </a:r>
          </a:p>
          <a:p>
            <a:pPr lvl="1">
              <a:buFont typeface="Wingdings" panose="05000000000000000000" pitchFamily="2" charset="2"/>
              <a:buChar char="Ø"/>
            </a:pPr>
            <a:r>
              <a:rPr lang="fr-FR" sz="1800" dirty="0">
                <a:sym typeface="Wingdings" panose="05000000000000000000" pitchFamily="2" charset="2"/>
              </a:rPr>
              <a:t>Délai de mise en route du traitement : …</a:t>
            </a:r>
          </a:p>
          <a:p>
            <a:pPr marL="457200" lvl="1" indent="0">
              <a:buNone/>
            </a:pPr>
            <a:endParaRPr lang="fr-FR" sz="1800" dirty="0">
              <a:sym typeface="Wingdings" panose="05000000000000000000" pitchFamily="2" charset="2"/>
            </a:endParaRPr>
          </a:p>
          <a:p>
            <a:r>
              <a:rPr lang="fr-FR" sz="2000" b="1" dirty="0">
                <a:sym typeface="Wingdings" panose="05000000000000000000" pitchFamily="2" charset="2"/>
              </a:rPr>
              <a:t>Autres éléments de la prise en charge thérapeutique, précisez : </a:t>
            </a:r>
            <a:r>
              <a:rPr lang="fr-FR" sz="2000" dirty="0">
                <a:sym typeface="Wingdings" panose="05000000000000000000" pitchFamily="2" charset="2"/>
              </a:rPr>
              <a:t>…..</a:t>
            </a:r>
          </a:p>
        </p:txBody>
      </p:sp>
      <p:sp>
        <p:nvSpPr>
          <p:cNvPr id="4" name="Espace réservé du numéro de diapositive 3">
            <a:extLst>
              <a:ext uri="{FF2B5EF4-FFF2-40B4-BE49-F238E27FC236}">
                <a16:creationId xmlns:a16="http://schemas.microsoft.com/office/drawing/2014/main" id="{E4306FF6-9E79-4BFB-8C50-B8C8FC0CCD4A}"/>
              </a:ext>
            </a:extLst>
          </p:cNvPr>
          <p:cNvSpPr>
            <a:spLocks noGrp="1"/>
          </p:cNvSpPr>
          <p:nvPr>
            <p:ph type="sldNum" sz="quarter" idx="12"/>
          </p:nvPr>
        </p:nvSpPr>
        <p:spPr/>
        <p:txBody>
          <a:bodyPr/>
          <a:lstStyle/>
          <a:p>
            <a:fld id="{1F296CD6-F585-4F4E-9BDC-72E84E04FBD4}" type="slidenum">
              <a:rPr lang="fr-FR" smtClean="0"/>
              <a:t>22</a:t>
            </a:fld>
            <a:endParaRPr lang="fr-FR"/>
          </a:p>
        </p:txBody>
      </p:sp>
    </p:spTree>
    <p:extLst>
      <p:ext uri="{BB962C8B-B14F-4D97-AF65-F5344CB8AC3E}">
        <p14:creationId xmlns:p14="http://schemas.microsoft.com/office/powerpoint/2010/main" val="933458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C64B68-D8E9-461A-9F58-5EC3AA040DF2}"/>
              </a:ext>
            </a:extLst>
          </p:cNvPr>
          <p:cNvSpPr txBox="1">
            <a:spLocks/>
          </p:cNvSpPr>
          <p:nvPr/>
        </p:nvSpPr>
        <p:spPr>
          <a:xfrm>
            <a:off x="752475" y="363038"/>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latin typeface="+mn-lt"/>
              </a:rPr>
              <a:t>PRISE EN CHARGE EN NEONATOLOGIE (2)</a:t>
            </a:r>
          </a:p>
        </p:txBody>
      </p:sp>
      <p:sp>
        <p:nvSpPr>
          <p:cNvPr id="3" name="Espace réservé du contenu 2">
            <a:extLst>
              <a:ext uri="{FF2B5EF4-FFF2-40B4-BE49-F238E27FC236}">
                <a16:creationId xmlns:a16="http://schemas.microsoft.com/office/drawing/2014/main" id="{18A726E3-60A9-4288-B834-9939D0F1F209}"/>
              </a:ext>
            </a:extLst>
          </p:cNvPr>
          <p:cNvSpPr txBox="1">
            <a:spLocks/>
          </p:cNvSpPr>
          <p:nvPr/>
        </p:nvSpPr>
        <p:spPr>
          <a:xfrm>
            <a:off x="838200" y="1220788"/>
            <a:ext cx="10515600" cy="4987507"/>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r>
              <a:rPr lang="fr-FR" sz="2000" b="1" dirty="0"/>
              <a:t>EEG réalisée :     </a:t>
            </a:r>
            <a:r>
              <a:rPr lang="fr-FR" sz="2000" dirty="0"/>
              <a:t>Oui </a:t>
            </a:r>
            <a:r>
              <a:rPr lang="fr-FR" sz="2000" dirty="0">
                <a:sym typeface="Wingdings" panose="05000000000000000000" pitchFamily="2" charset="2"/>
              </a:rPr>
              <a:t>     Non  </a:t>
            </a:r>
          </a:p>
          <a:p>
            <a:r>
              <a:rPr lang="fr-FR" sz="2000" b="1" dirty="0">
                <a:sym typeface="Wingdings" panose="05000000000000000000" pitchFamily="2" charset="2"/>
              </a:rPr>
              <a:t>Si oui : </a:t>
            </a:r>
          </a:p>
          <a:p>
            <a:pPr lvl="1">
              <a:buFont typeface="Wingdings" panose="05000000000000000000" pitchFamily="2" charset="2"/>
              <a:buChar char="Ø"/>
            </a:pPr>
            <a:r>
              <a:rPr lang="fr-FR" sz="1800" dirty="0">
                <a:sym typeface="Wingdings" panose="05000000000000000000" pitchFamily="2" charset="2"/>
              </a:rPr>
              <a:t>Délai naissance – EEG : …..</a:t>
            </a:r>
          </a:p>
          <a:p>
            <a:pPr lvl="1">
              <a:buFont typeface="Wingdings" panose="05000000000000000000" pitchFamily="2" charset="2"/>
              <a:buChar char="Ø"/>
            </a:pPr>
            <a:r>
              <a:rPr lang="fr-FR" sz="1800" dirty="0">
                <a:sym typeface="Wingdings" panose="05000000000000000000" pitchFamily="2" charset="2"/>
              </a:rPr>
              <a:t>Indications, précisez : …..</a:t>
            </a:r>
          </a:p>
          <a:p>
            <a:pPr lvl="1">
              <a:buFont typeface="Wingdings" panose="05000000000000000000" pitchFamily="2" charset="2"/>
              <a:buChar char="Ø"/>
            </a:pPr>
            <a:r>
              <a:rPr lang="fr-FR" sz="1800" dirty="0">
                <a:sym typeface="Wingdings" panose="05000000000000000000" pitchFamily="2" charset="2"/>
              </a:rPr>
              <a:t>Résultats du tracé :     Normal      Modérément anormal      Sévèrement anormal  </a:t>
            </a:r>
          </a:p>
          <a:p>
            <a:pPr lvl="1">
              <a:buFont typeface="Wingdings" panose="05000000000000000000" pitchFamily="2" charset="2"/>
              <a:buChar char="Ø"/>
            </a:pPr>
            <a:endParaRPr lang="fr-FR" sz="1400" dirty="0">
              <a:sym typeface="Wingdings" panose="05000000000000000000" pitchFamily="2" charset="2"/>
            </a:endParaRPr>
          </a:p>
          <a:p>
            <a:r>
              <a:rPr lang="fr-FR" sz="2000" b="1" dirty="0"/>
              <a:t>EEG d’amplitude réalisée :     </a:t>
            </a:r>
            <a:r>
              <a:rPr lang="fr-FR" sz="2000" dirty="0"/>
              <a:t>Oui </a:t>
            </a:r>
            <a:r>
              <a:rPr lang="fr-FR" sz="2000" dirty="0">
                <a:sym typeface="Wingdings" panose="05000000000000000000" pitchFamily="2" charset="2"/>
              </a:rPr>
              <a:t>     Non  </a:t>
            </a:r>
          </a:p>
          <a:p>
            <a:r>
              <a:rPr lang="fr-FR" sz="2000" b="1" dirty="0">
                <a:sym typeface="Wingdings" panose="05000000000000000000" pitchFamily="2" charset="2"/>
              </a:rPr>
              <a:t>Si oui : </a:t>
            </a:r>
          </a:p>
          <a:p>
            <a:pPr lvl="1">
              <a:buFont typeface="Wingdings" panose="05000000000000000000" pitchFamily="2" charset="2"/>
              <a:buChar char="Ø"/>
            </a:pPr>
            <a:r>
              <a:rPr lang="fr-FR" sz="1800" dirty="0">
                <a:sym typeface="Wingdings" panose="05000000000000000000" pitchFamily="2" charset="2"/>
              </a:rPr>
              <a:t>Délai naissance – </a:t>
            </a:r>
            <a:r>
              <a:rPr lang="fr-FR" sz="1800" dirty="0" err="1">
                <a:sym typeface="Wingdings" panose="05000000000000000000" pitchFamily="2" charset="2"/>
              </a:rPr>
              <a:t>aEEG</a:t>
            </a:r>
            <a:r>
              <a:rPr lang="fr-FR" sz="1800" dirty="0">
                <a:sym typeface="Wingdings" panose="05000000000000000000" pitchFamily="2" charset="2"/>
              </a:rPr>
              <a:t> : …..</a:t>
            </a:r>
          </a:p>
          <a:p>
            <a:pPr lvl="1">
              <a:buFont typeface="Wingdings" panose="05000000000000000000" pitchFamily="2" charset="2"/>
              <a:buChar char="Ø"/>
            </a:pPr>
            <a:r>
              <a:rPr lang="fr-FR" sz="1800" dirty="0">
                <a:sym typeface="Wingdings" panose="05000000000000000000" pitchFamily="2" charset="2"/>
              </a:rPr>
              <a:t>Indications, précisez : …..</a:t>
            </a:r>
          </a:p>
          <a:p>
            <a:pPr lvl="1">
              <a:buFont typeface="Wingdings" panose="05000000000000000000" pitchFamily="2" charset="2"/>
              <a:buChar char="Ø"/>
            </a:pPr>
            <a:r>
              <a:rPr lang="fr-FR" sz="1800" dirty="0">
                <a:sym typeface="Wingdings" panose="05000000000000000000" pitchFamily="2" charset="2"/>
              </a:rPr>
              <a:t>Résultats du tracé :     Normal      Modérément altéré      Sévèrement altéré  </a:t>
            </a:r>
          </a:p>
          <a:p>
            <a:pPr lvl="1">
              <a:buFont typeface="Wingdings" panose="05000000000000000000" pitchFamily="2" charset="2"/>
              <a:buChar char="Ø"/>
            </a:pPr>
            <a:endParaRPr lang="fr-FR" sz="1800" dirty="0">
              <a:sym typeface="Wingdings" panose="05000000000000000000" pitchFamily="2" charset="2"/>
            </a:endParaRPr>
          </a:p>
          <a:p>
            <a:r>
              <a:rPr lang="fr-FR" sz="2000" b="1" dirty="0">
                <a:sym typeface="Wingdings" panose="05000000000000000000" pitchFamily="2" charset="2"/>
              </a:rPr>
              <a:t>Classification de </a:t>
            </a:r>
            <a:r>
              <a:rPr lang="fr-FR" sz="2000" b="1" dirty="0" err="1">
                <a:sym typeface="Wingdings" panose="05000000000000000000" pitchFamily="2" charset="2"/>
              </a:rPr>
              <a:t>Sarnat</a:t>
            </a:r>
            <a:r>
              <a:rPr lang="fr-FR" sz="2000" b="1" dirty="0">
                <a:sym typeface="Wingdings" panose="05000000000000000000" pitchFamily="2" charset="2"/>
              </a:rPr>
              <a:t> :     EAI mineure      EAI modérée      EAI sévère  </a:t>
            </a:r>
          </a:p>
          <a:p>
            <a:endParaRPr lang="fr-FR" sz="2000" dirty="0">
              <a:sym typeface="Wingdings" panose="05000000000000000000" pitchFamily="2" charset="2"/>
            </a:endParaRPr>
          </a:p>
          <a:p>
            <a:endParaRPr lang="fr-FR" sz="1400" dirty="0">
              <a:sym typeface="Wingdings" panose="05000000000000000000" pitchFamily="2" charset="2"/>
            </a:endParaRPr>
          </a:p>
        </p:txBody>
      </p:sp>
      <p:sp>
        <p:nvSpPr>
          <p:cNvPr id="4" name="Espace réservé du numéro de diapositive 3">
            <a:extLst>
              <a:ext uri="{FF2B5EF4-FFF2-40B4-BE49-F238E27FC236}">
                <a16:creationId xmlns:a16="http://schemas.microsoft.com/office/drawing/2014/main" id="{89B618CD-A961-40D4-90A8-E4D03C5776C6}"/>
              </a:ext>
            </a:extLst>
          </p:cNvPr>
          <p:cNvSpPr>
            <a:spLocks noGrp="1"/>
          </p:cNvSpPr>
          <p:nvPr>
            <p:ph type="sldNum" sz="quarter" idx="12"/>
          </p:nvPr>
        </p:nvSpPr>
        <p:spPr/>
        <p:txBody>
          <a:bodyPr/>
          <a:lstStyle/>
          <a:p>
            <a:fld id="{1F296CD6-F585-4F4E-9BDC-72E84E04FBD4}" type="slidenum">
              <a:rPr lang="fr-FR" smtClean="0"/>
              <a:t>23</a:t>
            </a:fld>
            <a:endParaRPr lang="fr-FR"/>
          </a:p>
        </p:txBody>
      </p:sp>
    </p:spTree>
    <p:extLst>
      <p:ext uri="{BB962C8B-B14F-4D97-AF65-F5344CB8AC3E}">
        <p14:creationId xmlns:p14="http://schemas.microsoft.com/office/powerpoint/2010/main" val="33911313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E3CB7C-2564-45ED-9E06-CB2A1299CB7A}"/>
              </a:ext>
            </a:extLst>
          </p:cNvPr>
          <p:cNvSpPr txBox="1">
            <a:spLocks/>
          </p:cNvSpPr>
          <p:nvPr/>
        </p:nvSpPr>
        <p:spPr>
          <a:xfrm>
            <a:off x="838200" y="365126"/>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latin typeface="+mn-lt"/>
              </a:rPr>
              <a:t>PRISE EN CHARGE EN NEONATOLOGIE (3)</a:t>
            </a:r>
          </a:p>
          <a:p>
            <a:endParaRPr lang="fr-FR" sz="3600" b="1" dirty="0">
              <a:latin typeface="+mn-lt"/>
            </a:endParaRPr>
          </a:p>
        </p:txBody>
      </p:sp>
      <p:sp>
        <p:nvSpPr>
          <p:cNvPr id="3" name="Espace réservé du contenu 2">
            <a:extLst>
              <a:ext uri="{FF2B5EF4-FFF2-40B4-BE49-F238E27FC236}">
                <a16:creationId xmlns:a16="http://schemas.microsoft.com/office/drawing/2014/main" id="{9B12FD11-9E28-45BF-BA12-B845A254C9F8}"/>
              </a:ext>
            </a:extLst>
          </p:cNvPr>
          <p:cNvSpPr txBox="1">
            <a:spLocks/>
          </p:cNvSpPr>
          <p:nvPr/>
        </p:nvSpPr>
        <p:spPr>
          <a:xfrm>
            <a:off x="838200" y="1220788"/>
            <a:ext cx="10515600" cy="4987507"/>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r>
              <a:rPr lang="fr-FR" sz="2000" b="1" dirty="0"/>
              <a:t>Mise sous hypothermie thérapeutique (HT) :     </a:t>
            </a:r>
            <a:r>
              <a:rPr lang="fr-FR" sz="2000" dirty="0"/>
              <a:t>Oui </a:t>
            </a:r>
            <a:r>
              <a:rPr lang="fr-FR" sz="2000" dirty="0">
                <a:sym typeface="Wingdings" panose="05000000000000000000" pitchFamily="2" charset="2"/>
              </a:rPr>
              <a:t>     Non  </a:t>
            </a:r>
          </a:p>
          <a:p>
            <a:pPr lvl="1">
              <a:buFont typeface="Wingdings" panose="05000000000000000000" pitchFamily="2" charset="2"/>
              <a:buChar char="Ø"/>
            </a:pPr>
            <a:r>
              <a:rPr lang="fr-FR" sz="1800" dirty="0">
                <a:sym typeface="Wingdings" panose="05000000000000000000" pitchFamily="2" charset="2"/>
              </a:rPr>
              <a:t>Si oui, délai naissance – HT : …..</a:t>
            </a:r>
          </a:p>
          <a:p>
            <a:pPr lvl="1">
              <a:buFont typeface="Wingdings" panose="05000000000000000000" pitchFamily="2" charset="2"/>
              <a:buChar char="Ø"/>
            </a:pPr>
            <a:r>
              <a:rPr lang="fr-FR" sz="1800" dirty="0">
                <a:sym typeface="Wingdings" panose="05000000000000000000" pitchFamily="2" charset="2"/>
              </a:rPr>
              <a:t>Si non, motif : …..</a:t>
            </a:r>
          </a:p>
          <a:p>
            <a:pPr lvl="1">
              <a:buFont typeface="Wingdings" panose="05000000000000000000" pitchFamily="2" charset="2"/>
              <a:buChar char="Ø"/>
            </a:pPr>
            <a:r>
              <a:rPr lang="fr-FR" sz="1800" dirty="0">
                <a:sym typeface="Wingdings" panose="05000000000000000000" pitchFamily="2" charset="2"/>
              </a:rPr>
              <a:t>Durée de l’HT : …..</a:t>
            </a:r>
          </a:p>
          <a:p>
            <a:pPr lvl="1">
              <a:buFont typeface="Wingdings" panose="05000000000000000000" pitchFamily="2" charset="2"/>
              <a:buChar char="Ø"/>
            </a:pPr>
            <a:r>
              <a:rPr lang="fr-FR" sz="1800" dirty="0">
                <a:sym typeface="Wingdings" panose="05000000000000000000" pitchFamily="2" charset="2"/>
              </a:rPr>
              <a:t>Motif de l’arrêt de l’HT : …..</a:t>
            </a:r>
            <a:endParaRPr lang="fr-FR" sz="1400" dirty="0">
              <a:sym typeface="Wingdings" panose="05000000000000000000" pitchFamily="2" charset="2"/>
            </a:endParaRPr>
          </a:p>
          <a:p>
            <a:r>
              <a:rPr lang="fr-FR" sz="2000" b="1" dirty="0"/>
              <a:t>Défaillance multi viscérale au cours des 3 premiers jours de vie :     </a:t>
            </a:r>
            <a:r>
              <a:rPr lang="fr-FR" sz="2000" dirty="0"/>
              <a:t>Oui </a:t>
            </a:r>
            <a:r>
              <a:rPr lang="fr-FR" sz="2000" dirty="0">
                <a:sym typeface="Wingdings" panose="05000000000000000000" pitchFamily="2" charset="2"/>
              </a:rPr>
              <a:t>     Non  </a:t>
            </a:r>
          </a:p>
          <a:p>
            <a:r>
              <a:rPr lang="fr-FR" sz="2000" b="1" dirty="0">
                <a:sym typeface="Wingdings" panose="05000000000000000000" pitchFamily="2" charset="2"/>
              </a:rPr>
              <a:t>Si oui : </a:t>
            </a:r>
          </a:p>
          <a:p>
            <a:pPr lvl="1">
              <a:buFont typeface="Wingdings" panose="05000000000000000000" pitchFamily="2" charset="2"/>
              <a:buChar char="Ø"/>
            </a:pPr>
            <a:r>
              <a:rPr lang="fr-FR" sz="1800" dirty="0">
                <a:sym typeface="Wingdings" panose="05000000000000000000" pitchFamily="2" charset="2"/>
              </a:rPr>
              <a:t>Anurie 			 </a:t>
            </a:r>
          </a:p>
          <a:p>
            <a:pPr lvl="1">
              <a:buFont typeface="Wingdings" panose="05000000000000000000" pitchFamily="2" charset="2"/>
              <a:buChar char="Ø"/>
            </a:pPr>
            <a:r>
              <a:rPr lang="fr-FR" sz="1800" dirty="0">
                <a:sym typeface="Wingdings" panose="05000000000000000000" pitchFamily="2" charset="2"/>
              </a:rPr>
              <a:t>Troubles de la coagulation	 </a:t>
            </a:r>
          </a:p>
          <a:p>
            <a:pPr lvl="1">
              <a:buFont typeface="Wingdings" panose="05000000000000000000" pitchFamily="2" charset="2"/>
              <a:buChar char="Ø"/>
            </a:pPr>
            <a:r>
              <a:rPr lang="fr-FR" sz="1800" dirty="0">
                <a:sym typeface="Wingdings" panose="05000000000000000000" pitchFamily="2" charset="2"/>
              </a:rPr>
              <a:t>HTAP 			 </a:t>
            </a:r>
          </a:p>
          <a:p>
            <a:pPr lvl="1">
              <a:buFont typeface="Wingdings" panose="05000000000000000000" pitchFamily="2" charset="2"/>
              <a:buChar char="Ø"/>
            </a:pPr>
            <a:r>
              <a:rPr lang="fr-FR" sz="1800" dirty="0">
                <a:sym typeface="Wingdings" panose="05000000000000000000" pitchFamily="2" charset="2"/>
              </a:rPr>
              <a:t>Défaillance myocardique 	 </a:t>
            </a:r>
          </a:p>
          <a:p>
            <a:pPr lvl="1">
              <a:buFont typeface="Wingdings" panose="05000000000000000000" pitchFamily="2" charset="2"/>
              <a:buChar char="Ø"/>
            </a:pPr>
            <a:r>
              <a:rPr lang="fr-FR" sz="1800" dirty="0">
                <a:sym typeface="Wingdings" panose="05000000000000000000" pitchFamily="2" charset="2"/>
              </a:rPr>
              <a:t>Autre, précisez : …..</a:t>
            </a:r>
          </a:p>
          <a:p>
            <a:endParaRPr lang="fr-FR" sz="2000" dirty="0">
              <a:sym typeface="Wingdings" panose="05000000000000000000" pitchFamily="2" charset="2"/>
            </a:endParaRPr>
          </a:p>
          <a:p>
            <a:endParaRPr lang="fr-FR" sz="1400" dirty="0">
              <a:sym typeface="Wingdings" panose="05000000000000000000" pitchFamily="2" charset="2"/>
            </a:endParaRPr>
          </a:p>
        </p:txBody>
      </p:sp>
      <p:sp>
        <p:nvSpPr>
          <p:cNvPr id="4" name="Espace réservé du numéro de diapositive 3">
            <a:extLst>
              <a:ext uri="{FF2B5EF4-FFF2-40B4-BE49-F238E27FC236}">
                <a16:creationId xmlns:a16="http://schemas.microsoft.com/office/drawing/2014/main" id="{48EFF463-4B49-4A78-B956-E9B3AC34B043}"/>
              </a:ext>
            </a:extLst>
          </p:cNvPr>
          <p:cNvSpPr>
            <a:spLocks noGrp="1"/>
          </p:cNvSpPr>
          <p:nvPr>
            <p:ph type="sldNum" sz="quarter" idx="12"/>
          </p:nvPr>
        </p:nvSpPr>
        <p:spPr/>
        <p:txBody>
          <a:bodyPr/>
          <a:lstStyle/>
          <a:p>
            <a:fld id="{1F296CD6-F585-4F4E-9BDC-72E84E04FBD4}" type="slidenum">
              <a:rPr lang="fr-FR" smtClean="0"/>
              <a:t>24</a:t>
            </a:fld>
            <a:endParaRPr lang="fr-FR"/>
          </a:p>
        </p:txBody>
      </p:sp>
    </p:spTree>
    <p:extLst>
      <p:ext uri="{BB962C8B-B14F-4D97-AF65-F5344CB8AC3E}">
        <p14:creationId xmlns:p14="http://schemas.microsoft.com/office/powerpoint/2010/main" val="3706035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39DB2C-661D-46F7-86F8-C7E5291E2A9F}"/>
              </a:ext>
            </a:extLst>
          </p:cNvPr>
          <p:cNvSpPr txBox="1">
            <a:spLocks/>
          </p:cNvSpPr>
          <p:nvPr/>
        </p:nvSpPr>
        <p:spPr>
          <a:xfrm>
            <a:off x="762000" y="365126"/>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latin typeface="+mn-lt"/>
              </a:rPr>
              <a:t>EVOLUTION DE L’ENFANT</a:t>
            </a:r>
          </a:p>
        </p:txBody>
      </p:sp>
      <p:sp>
        <p:nvSpPr>
          <p:cNvPr id="3" name="Espace réservé du contenu 2">
            <a:extLst>
              <a:ext uri="{FF2B5EF4-FFF2-40B4-BE49-F238E27FC236}">
                <a16:creationId xmlns:a16="http://schemas.microsoft.com/office/drawing/2014/main" id="{13CD94E9-6BB3-4C7C-973B-5F2961150ABF}"/>
              </a:ext>
            </a:extLst>
          </p:cNvPr>
          <p:cNvSpPr txBox="1">
            <a:spLocks/>
          </p:cNvSpPr>
          <p:nvPr/>
        </p:nvSpPr>
        <p:spPr>
          <a:xfrm>
            <a:off x="838200" y="1074821"/>
            <a:ext cx="6477000" cy="5418053"/>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r>
              <a:rPr lang="fr-FR" sz="2000" b="1" dirty="0"/>
              <a:t>IRM cérébrale réalisée :     </a:t>
            </a:r>
            <a:r>
              <a:rPr lang="fr-FR" sz="2000" dirty="0"/>
              <a:t>Oui </a:t>
            </a:r>
            <a:r>
              <a:rPr lang="fr-FR" sz="2000" dirty="0">
                <a:sym typeface="Wingdings" panose="05000000000000000000" pitchFamily="2" charset="2"/>
              </a:rPr>
              <a:t>     Non </a:t>
            </a:r>
          </a:p>
          <a:p>
            <a:r>
              <a:rPr lang="fr-FR" sz="2000" b="1" dirty="0">
                <a:sym typeface="Wingdings" panose="05000000000000000000" pitchFamily="2" charset="2"/>
              </a:rPr>
              <a:t>Si oui :  </a:t>
            </a:r>
          </a:p>
          <a:p>
            <a:pPr lvl="1">
              <a:buFont typeface="Wingdings" panose="05000000000000000000" pitchFamily="2" charset="2"/>
              <a:buChar char="Ø"/>
            </a:pPr>
            <a:r>
              <a:rPr lang="fr-FR" sz="1800" dirty="0">
                <a:sym typeface="Wingdings" panose="05000000000000000000" pitchFamily="2" charset="2"/>
              </a:rPr>
              <a:t>IRM normale			</a:t>
            </a:r>
          </a:p>
          <a:p>
            <a:pPr lvl="1">
              <a:buFont typeface="Wingdings" panose="05000000000000000000" pitchFamily="2" charset="2"/>
              <a:buChar char="Ø"/>
            </a:pPr>
            <a:r>
              <a:rPr lang="fr-FR" sz="1800" dirty="0">
                <a:sym typeface="Wingdings" panose="05000000000000000000" pitchFamily="2" charset="2"/>
              </a:rPr>
              <a:t>Atteinte des noyaux gris centraux 	</a:t>
            </a:r>
          </a:p>
          <a:p>
            <a:pPr lvl="1">
              <a:buFont typeface="Wingdings" panose="05000000000000000000" pitchFamily="2" charset="2"/>
              <a:buChar char="Ø"/>
            </a:pPr>
            <a:r>
              <a:rPr lang="fr-FR" sz="1800" dirty="0">
                <a:sym typeface="Wingdings" panose="05000000000000000000" pitchFamily="2" charset="2"/>
              </a:rPr>
              <a:t>Atteinte corticale isolée 		</a:t>
            </a:r>
          </a:p>
          <a:p>
            <a:pPr lvl="1">
              <a:buFont typeface="Wingdings" panose="05000000000000000000" pitchFamily="2" charset="2"/>
              <a:buChar char="Ø"/>
            </a:pPr>
            <a:r>
              <a:rPr lang="fr-FR" sz="1800" dirty="0">
                <a:sym typeface="Wingdings" panose="05000000000000000000" pitchFamily="2" charset="2"/>
              </a:rPr>
              <a:t>Atteinte cérébrale diffuse 		</a:t>
            </a:r>
          </a:p>
          <a:p>
            <a:r>
              <a:rPr lang="fr-FR" sz="2000" b="1" dirty="0">
                <a:sym typeface="Wingdings" panose="05000000000000000000" pitchFamily="2" charset="2"/>
              </a:rPr>
              <a:t>D</a:t>
            </a:r>
            <a:r>
              <a:rPr lang="fr-FR" sz="2000" b="1" dirty="0" smtClean="0">
                <a:sym typeface="Wingdings" panose="05000000000000000000" pitchFamily="2" charset="2"/>
              </a:rPr>
              <a:t>écès :</a:t>
            </a:r>
            <a:endParaRPr lang="fr-FR" sz="2000" b="1" dirty="0">
              <a:sym typeface="Wingdings" panose="05000000000000000000" pitchFamily="2" charset="2"/>
            </a:endParaRPr>
          </a:p>
          <a:p>
            <a:pPr lvl="1">
              <a:buFont typeface="Wingdings" panose="05000000000000000000" pitchFamily="2" charset="2"/>
              <a:buChar char="Ø"/>
            </a:pPr>
            <a:r>
              <a:rPr lang="fr-FR" sz="1800" dirty="0" smtClean="0">
                <a:sym typeface="Wingdings" panose="05000000000000000000" pitchFamily="2" charset="2"/>
              </a:rPr>
              <a:t>Faisant suite à des soins palliatifs ? </a:t>
            </a:r>
            <a:r>
              <a:rPr lang="fr-FR" sz="1800" dirty="0"/>
              <a:t>Oui </a:t>
            </a:r>
            <a:r>
              <a:rPr lang="fr-FR" sz="1800" dirty="0">
                <a:sym typeface="Wingdings" panose="05000000000000000000" pitchFamily="2" charset="2"/>
              </a:rPr>
              <a:t>     Non </a:t>
            </a:r>
            <a:r>
              <a:rPr lang="fr-FR" sz="1800" dirty="0" smtClean="0">
                <a:sym typeface="Wingdings" panose="05000000000000000000" pitchFamily="2" charset="2"/>
              </a:rPr>
              <a:t></a:t>
            </a:r>
          </a:p>
          <a:p>
            <a:pPr lvl="2">
              <a:buFont typeface="Wingdings" panose="05000000000000000000" pitchFamily="2" charset="2"/>
              <a:buChar char="Ø"/>
            </a:pPr>
            <a:r>
              <a:rPr lang="fr-FR" sz="1800" dirty="0" smtClean="0">
                <a:sym typeface="Wingdings" panose="05000000000000000000" pitchFamily="2" charset="2"/>
              </a:rPr>
              <a:t>Si oui, </a:t>
            </a:r>
            <a:r>
              <a:rPr lang="fr-FR" sz="1800" dirty="0" smtClean="0">
                <a:solidFill>
                  <a:srgbClr val="FF0000"/>
                </a:solidFill>
                <a:sym typeface="Wingdings" panose="05000000000000000000" pitchFamily="2" charset="2"/>
              </a:rPr>
              <a:t>diapo SP à remplir </a:t>
            </a:r>
          </a:p>
          <a:p>
            <a:pPr lvl="1">
              <a:buFont typeface="Wingdings" panose="05000000000000000000" pitchFamily="2" charset="2"/>
              <a:buChar char="Ø"/>
            </a:pPr>
            <a:r>
              <a:rPr lang="fr-FR" sz="1800" dirty="0" smtClean="0">
                <a:sym typeface="Wingdings" panose="05000000000000000000" pitchFamily="2" charset="2"/>
              </a:rPr>
              <a:t>Délai </a:t>
            </a:r>
            <a:r>
              <a:rPr lang="fr-FR" sz="1800" dirty="0">
                <a:sym typeface="Wingdings" panose="05000000000000000000" pitchFamily="2" charset="2"/>
              </a:rPr>
              <a:t>naissance - décès : ….. jours ou </a:t>
            </a:r>
            <a:r>
              <a:rPr lang="fr-FR" sz="1800" dirty="0" smtClean="0">
                <a:sym typeface="Wingdings" panose="05000000000000000000" pitchFamily="2" charset="2"/>
              </a:rPr>
              <a:t>heures</a:t>
            </a:r>
          </a:p>
          <a:p>
            <a:pPr lvl="1">
              <a:buFont typeface="Wingdings" panose="05000000000000000000" pitchFamily="2" charset="2"/>
              <a:buChar char="Ø"/>
            </a:pPr>
            <a:r>
              <a:rPr lang="fr-FR" sz="1800" dirty="0" smtClean="0">
                <a:sym typeface="Wingdings" panose="05000000000000000000" pitchFamily="2" charset="2"/>
              </a:rPr>
              <a:t>Lieu de décès (SDN, réa </a:t>
            </a:r>
            <a:r>
              <a:rPr lang="fr-FR" sz="1800" dirty="0" err="1" smtClean="0">
                <a:sym typeface="Wingdings" panose="05000000000000000000" pitchFamily="2" charset="2"/>
              </a:rPr>
              <a:t>néonat</a:t>
            </a:r>
            <a:r>
              <a:rPr lang="fr-FR" sz="1800" dirty="0" smtClean="0">
                <a:sym typeface="Wingdings" panose="05000000000000000000" pitchFamily="2" charset="2"/>
              </a:rPr>
              <a:t>, autre) : </a:t>
            </a:r>
            <a:endParaRPr lang="fr-FR" sz="1800" dirty="0">
              <a:sym typeface="Wingdings" panose="05000000000000000000" pitchFamily="2" charset="2"/>
            </a:endParaRPr>
          </a:p>
          <a:p>
            <a:pPr marL="914400" lvl="2" indent="0">
              <a:buNone/>
            </a:pPr>
            <a:endParaRPr lang="fr-FR" sz="1600" dirty="0">
              <a:sym typeface="Wingdings" panose="05000000000000000000" pitchFamily="2" charset="2"/>
            </a:endParaRPr>
          </a:p>
        </p:txBody>
      </p:sp>
      <p:sp>
        <p:nvSpPr>
          <p:cNvPr id="4" name="Espace réservé du numéro de diapositive 3">
            <a:extLst>
              <a:ext uri="{FF2B5EF4-FFF2-40B4-BE49-F238E27FC236}">
                <a16:creationId xmlns:a16="http://schemas.microsoft.com/office/drawing/2014/main" id="{6F95C1A1-DA02-48FB-ACF7-22B9352B88C7}"/>
              </a:ext>
            </a:extLst>
          </p:cNvPr>
          <p:cNvSpPr>
            <a:spLocks noGrp="1"/>
          </p:cNvSpPr>
          <p:nvPr>
            <p:ph type="sldNum" sz="quarter" idx="12"/>
          </p:nvPr>
        </p:nvSpPr>
        <p:spPr/>
        <p:txBody>
          <a:bodyPr/>
          <a:lstStyle/>
          <a:p>
            <a:fld id="{1F296CD6-F585-4F4E-9BDC-72E84E04FBD4}" type="slidenum">
              <a:rPr lang="fr-FR" smtClean="0"/>
              <a:t>25</a:t>
            </a:fld>
            <a:endParaRPr lang="fr-FR"/>
          </a:p>
        </p:txBody>
      </p:sp>
      <p:sp>
        <p:nvSpPr>
          <p:cNvPr id="5" name="ZoneTexte 4">
            <a:extLst>
              <a:ext uri="{FF2B5EF4-FFF2-40B4-BE49-F238E27FC236}">
                <a16:creationId xmlns:a16="http://schemas.microsoft.com/office/drawing/2014/main" id="{82426195-C9D5-428F-B7ED-B08DBF57C5AB}"/>
              </a:ext>
            </a:extLst>
          </p:cNvPr>
          <p:cNvSpPr txBox="1"/>
          <p:nvPr/>
        </p:nvSpPr>
        <p:spPr>
          <a:xfrm>
            <a:off x="7593081" y="1798688"/>
            <a:ext cx="3943350" cy="3970318"/>
          </a:xfrm>
          <a:prstGeom prst="rect">
            <a:avLst/>
          </a:prstGeom>
          <a:noFill/>
          <a:ln>
            <a:solidFill>
              <a:schemeClr val="accent1"/>
            </a:solidFill>
          </a:ln>
        </p:spPr>
        <p:txBody>
          <a:bodyPr wrap="square" rtlCol="0">
            <a:spAutoFit/>
          </a:bodyPr>
          <a:lstStyle/>
          <a:p>
            <a:endParaRPr lang="fr-FR" sz="1800" b="1" dirty="0">
              <a:sym typeface="Wingdings" panose="05000000000000000000" pitchFamily="2" charset="2"/>
            </a:endParaRPr>
          </a:p>
          <a:p>
            <a:pPr marL="285750" indent="-285750">
              <a:buFont typeface="Arial" panose="020B0604020202020204" pitchFamily="34" charset="0"/>
              <a:buChar char="•"/>
            </a:pPr>
            <a:r>
              <a:rPr lang="fr-FR" sz="1800" b="1" dirty="0">
                <a:sym typeface="Wingdings" panose="05000000000000000000" pitchFamily="2" charset="2"/>
              </a:rPr>
              <a:t>Autres éléments marquants, précisez : </a:t>
            </a:r>
            <a:r>
              <a:rPr lang="fr-FR" sz="1800" dirty="0">
                <a:sym typeface="Wingdings" panose="05000000000000000000" pitchFamily="2" charset="2"/>
              </a:rPr>
              <a:t>…..</a:t>
            </a:r>
          </a:p>
          <a:p>
            <a:endParaRPr lang="fr-FR" sz="1800" dirty="0">
              <a:sym typeface="Wingdings" panose="05000000000000000000" pitchFamily="2" charset="2"/>
            </a:endParaRPr>
          </a:p>
          <a:p>
            <a:endParaRPr lang="fr-FR" dirty="0">
              <a:sym typeface="Wingdings" panose="05000000000000000000" pitchFamily="2" charset="2"/>
            </a:endParaRPr>
          </a:p>
          <a:p>
            <a:endParaRPr lang="fr-FR" sz="1800" dirty="0">
              <a:sym typeface="Wingdings" panose="05000000000000000000" pitchFamily="2" charset="2"/>
            </a:endParaRPr>
          </a:p>
          <a:p>
            <a:endParaRPr lang="fr-FR" dirty="0">
              <a:sym typeface="Wingdings" panose="05000000000000000000" pitchFamily="2" charset="2"/>
            </a:endParaRPr>
          </a:p>
          <a:p>
            <a:endParaRPr lang="fr-FR" sz="1800" dirty="0">
              <a:sym typeface="Wingdings" panose="05000000000000000000" pitchFamily="2" charset="2"/>
            </a:endParaRPr>
          </a:p>
          <a:p>
            <a:endParaRPr lang="fr-FR" dirty="0">
              <a:sym typeface="Wingdings" panose="05000000000000000000" pitchFamily="2" charset="2"/>
            </a:endParaRPr>
          </a:p>
          <a:p>
            <a:endParaRPr lang="fr-FR" sz="1800" dirty="0">
              <a:sym typeface="Wingdings" panose="05000000000000000000" pitchFamily="2" charset="2"/>
            </a:endParaRPr>
          </a:p>
          <a:p>
            <a:endParaRPr lang="fr-FR" dirty="0">
              <a:sym typeface="Wingdings" panose="05000000000000000000" pitchFamily="2" charset="2"/>
            </a:endParaRPr>
          </a:p>
          <a:p>
            <a:endParaRPr lang="fr-FR" dirty="0">
              <a:sym typeface="Wingdings" panose="05000000000000000000" pitchFamily="2" charset="2"/>
            </a:endParaRPr>
          </a:p>
          <a:p>
            <a:endParaRPr lang="fr-FR" sz="1800" dirty="0">
              <a:sym typeface="Wingdings" panose="05000000000000000000" pitchFamily="2" charset="2"/>
            </a:endParaRPr>
          </a:p>
          <a:p>
            <a:endParaRPr lang="fr-FR" sz="1800" dirty="0">
              <a:sym typeface="Wingdings" panose="05000000000000000000" pitchFamily="2" charset="2"/>
            </a:endParaRPr>
          </a:p>
        </p:txBody>
      </p:sp>
    </p:spTree>
    <p:extLst>
      <p:ext uri="{BB962C8B-B14F-4D97-AF65-F5344CB8AC3E}">
        <p14:creationId xmlns:p14="http://schemas.microsoft.com/office/powerpoint/2010/main" val="37159531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Cause du décès</a:t>
            </a:r>
            <a:br>
              <a:rPr lang="fr-FR" dirty="0"/>
            </a:br>
            <a:endParaRPr lang="fr-FR" dirty="0"/>
          </a:p>
        </p:txBody>
      </p:sp>
      <p:sp>
        <p:nvSpPr>
          <p:cNvPr id="3" name="Espace réservé du contenu 2"/>
          <p:cNvSpPr>
            <a:spLocks noGrp="1"/>
          </p:cNvSpPr>
          <p:nvPr>
            <p:ph idx="1"/>
          </p:nvPr>
        </p:nvSpPr>
        <p:spPr/>
        <p:txBody>
          <a:bodyPr/>
          <a:lstStyle/>
          <a:p>
            <a:r>
              <a:rPr lang="fr-FR" dirty="0"/>
              <a:t>Cause fœtale ou néonatale déterminante de la mort </a:t>
            </a:r>
            <a:r>
              <a:rPr lang="fr-FR" dirty="0" smtClean="0"/>
              <a:t>:</a:t>
            </a:r>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r>
              <a:rPr lang="fr-FR" dirty="0"/>
              <a:t>Cause obstétricale ou maternelle déterminante de la mort :</a:t>
            </a:r>
          </a:p>
          <a:p>
            <a:pPr marL="0" indent="0">
              <a:buNone/>
            </a:pPr>
            <a:endParaRPr lang="fr-FR" dirty="0"/>
          </a:p>
        </p:txBody>
      </p:sp>
    </p:spTree>
    <p:extLst>
      <p:ext uri="{BB962C8B-B14F-4D97-AF65-F5344CB8AC3E}">
        <p14:creationId xmlns:p14="http://schemas.microsoft.com/office/powerpoint/2010/main" val="17519556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D8B624-3818-4EDD-BA70-8557FE81FDF3}"/>
              </a:ext>
            </a:extLst>
          </p:cNvPr>
          <p:cNvSpPr>
            <a:spLocks noGrp="1"/>
          </p:cNvSpPr>
          <p:nvPr>
            <p:ph type="title"/>
          </p:nvPr>
        </p:nvSpPr>
        <p:spPr/>
        <p:txBody>
          <a:bodyPr/>
          <a:lstStyle/>
          <a:p>
            <a:r>
              <a:rPr lang="fr-FR" b="1" dirty="0"/>
              <a:t>Recherche de la cause du décès</a:t>
            </a:r>
          </a:p>
        </p:txBody>
      </p:sp>
      <p:sp>
        <p:nvSpPr>
          <p:cNvPr id="3" name="Espace réservé du contenu 2">
            <a:extLst>
              <a:ext uri="{FF2B5EF4-FFF2-40B4-BE49-F238E27FC236}">
                <a16:creationId xmlns:a16="http://schemas.microsoft.com/office/drawing/2014/main" id="{0FFB82F0-8318-47DE-A4BB-065C5270F1B2}"/>
              </a:ext>
            </a:extLst>
          </p:cNvPr>
          <p:cNvSpPr>
            <a:spLocks noGrp="1"/>
          </p:cNvSpPr>
          <p:nvPr>
            <p:ph idx="1"/>
          </p:nvPr>
        </p:nvSpPr>
        <p:spPr/>
        <p:txBody>
          <a:bodyPr>
            <a:normAutofit fontScale="92500" lnSpcReduction="20000"/>
          </a:bodyPr>
          <a:lstStyle/>
          <a:p>
            <a:r>
              <a:rPr lang="fr-FR" dirty="0"/>
              <a:t>Anatomopathologie placentaire réalisée :	  </a:t>
            </a:r>
          </a:p>
          <a:p>
            <a:pPr marL="0" indent="0">
              <a:buNone/>
            </a:pPr>
            <a:r>
              <a:rPr lang="fr-FR" dirty="0">
                <a:sym typeface="Wingdings" panose="05000000000000000000" pitchFamily="2" charset="2"/>
              </a:rPr>
              <a:t>	</a:t>
            </a:r>
            <a:r>
              <a:rPr lang="fr-FR" dirty="0"/>
              <a:t> oui		 </a:t>
            </a:r>
            <a:r>
              <a:rPr lang="fr-FR" dirty="0">
                <a:sym typeface="Wingdings" panose="05000000000000000000" pitchFamily="2" charset="2"/>
              </a:rPr>
              <a:t></a:t>
            </a:r>
            <a:r>
              <a:rPr lang="fr-FR" dirty="0"/>
              <a:t> non</a:t>
            </a:r>
          </a:p>
          <a:p>
            <a:r>
              <a:rPr lang="fr-FR" dirty="0"/>
              <a:t>Prélèvement bactériologique placentaire réalisée : </a:t>
            </a:r>
          </a:p>
          <a:p>
            <a:pPr marL="0" indent="0">
              <a:buNone/>
            </a:pPr>
            <a:r>
              <a:rPr lang="fr-FR" dirty="0">
                <a:sym typeface="Wingdings" panose="05000000000000000000" pitchFamily="2" charset="2"/>
              </a:rPr>
              <a:t>	</a:t>
            </a:r>
            <a:r>
              <a:rPr lang="fr-FR" dirty="0"/>
              <a:t> oui		 </a:t>
            </a:r>
            <a:r>
              <a:rPr lang="fr-FR" dirty="0">
                <a:sym typeface="Wingdings" panose="05000000000000000000" pitchFamily="2" charset="2"/>
              </a:rPr>
              <a:t></a:t>
            </a:r>
            <a:r>
              <a:rPr lang="fr-FR" dirty="0"/>
              <a:t> non</a:t>
            </a:r>
          </a:p>
          <a:p>
            <a:r>
              <a:rPr lang="fr-FR" dirty="0"/>
              <a:t>Autopsie réalisée : </a:t>
            </a:r>
            <a:r>
              <a:rPr lang="fr-FR" dirty="0">
                <a:sym typeface="Wingdings" panose="05000000000000000000" pitchFamily="2" charset="2"/>
              </a:rPr>
              <a:t></a:t>
            </a:r>
            <a:r>
              <a:rPr lang="fr-FR" dirty="0"/>
              <a:t> oui 	</a:t>
            </a:r>
            <a:r>
              <a:rPr lang="fr-FR" dirty="0">
                <a:sym typeface="Wingdings" panose="05000000000000000000" pitchFamily="2" charset="2"/>
              </a:rPr>
              <a:t></a:t>
            </a:r>
            <a:r>
              <a:rPr lang="fr-FR" dirty="0"/>
              <a:t> non  	</a:t>
            </a:r>
          </a:p>
          <a:p>
            <a:pPr marL="0" indent="0">
              <a:buNone/>
            </a:pPr>
            <a:r>
              <a:rPr lang="fr-FR" dirty="0"/>
              <a:t>	Si non, raison (en clair) : </a:t>
            </a:r>
          </a:p>
          <a:p>
            <a:r>
              <a:rPr lang="fr-FR" dirty="0"/>
              <a:t>Caryotype fœtal réalisé : 	</a:t>
            </a:r>
            <a:r>
              <a:rPr lang="fr-FR" dirty="0">
                <a:sym typeface="Wingdings" panose="05000000000000000000" pitchFamily="2" charset="2"/>
              </a:rPr>
              <a:t></a:t>
            </a:r>
            <a:r>
              <a:rPr lang="fr-FR" dirty="0"/>
              <a:t> oui 		</a:t>
            </a:r>
            <a:r>
              <a:rPr lang="fr-FR" dirty="0">
                <a:sym typeface="Wingdings" panose="05000000000000000000" pitchFamily="2" charset="2"/>
              </a:rPr>
              <a:t></a:t>
            </a:r>
            <a:r>
              <a:rPr lang="fr-FR" dirty="0"/>
              <a:t> </a:t>
            </a:r>
            <a:r>
              <a:rPr lang="fr-FR" dirty="0" smtClean="0"/>
              <a:t>non</a:t>
            </a:r>
          </a:p>
          <a:p>
            <a:r>
              <a:rPr lang="fr-FR" dirty="0"/>
              <a:t> Imagerie fœtale réalisée (radio, IRM</a:t>
            </a:r>
            <a:r>
              <a:rPr lang="fr-FR" dirty="0" smtClean="0"/>
              <a:t>) : </a:t>
            </a:r>
            <a:r>
              <a:rPr lang="fr-FR" dirty="0">
                <a:sym typeface="Wingdings" panose="05000000000000000000" pitchFamily="2" charset="2"/>
              </a:rPr>
              <a:t></a:t>
            </a:r>
            <a:r>
              <a:rPr lang="fr-FR" dirty="0"/>
              <a:t> oui 		</a:t>
            </a:r>
            <a:r>
              <a:rPr lang="fr-FR" dirty="0">
                <a:sym typeface="Wingdings" panose="05000000000000000000" pitchFamily="2" charset="2"/>
              </a:rPr>
              <a:t></a:t>
            </a:r>
            <a:r>
              <a:rPr lang="fr-FR" dirty="0"/>
              <a:t> non </a:t>
            </a:r>
          </a:p>
          <a:p>
            <a:r>
              <a:rPr lang="fr-FR" dirty="0"/>
              <a:t>Réalisation d’une RMM </a:t>
            </a:r>
            <a:r>
              <a:rPr lang="fr-FR" dirty="0" smtClean="0"/>
              <a:t> en interne : </a:t>
            </a:r>
            <a:r>
              <a:rPr lang="fr-FR" dirty="0">
                <a:sym typeface="Wingdings" panose="05000000000000000000" pitchFamily="2" charset="2"/>
              </a:rPr>
              <a:t></a:t>
            </a:r>
            <a:r>
              <a:rPr lang="fr-FR" dirty="0"/>
              <a:t> oui 		</a:t>
            </a:r>
            <a:r>
              <a:rPr lang="fr-FR" dirty="0">
                <a:sym typeface="Wingdings" panose="05000000000000000000" pitchFamily="2" charset="2"/>
              </a:rPr>
              <a:t></a:t>
            </a:r>
            <a:r>
              <a:rPr lang="fr-FR" dirty="0"/>
              <a:t> non</a:t>
            </a:r>
          </a:p>
          <a:p>
            <a:r>
              <a:rPr lang="fr-FR" dirty="0"/>
              <a:t>Déclaration </a:t>
            </a:r>
            <a:r>
              <a:rPr lang="fr-FR" dirty="0" smtClean="0"/>
              <a:t>ARS  (instruction 2016): </a:t>
            </a:r>
            <a:r>
              <a:rPr lang="fr-FR" dirty="0">
                <a:sym typeface="Wingdings" panose="05000000000000000000" pitchFamily="2" charset="2"/>
              </a:rPr>
              <a:t></a:t>
            </a:r>
            <a:r>
              <a:rPr lang="fr-FR" dirty="0"/>
              <a:t> oui 		</a:t>
            </a:r>
            <a:r>
              <a:rPr lang="fr-FR" dirty="0">
                <a:sym typeface="Wingdings" panose="05000000000000000000" pitchFamily="2" charset="2"/>
              </a:rPr>
              <a:t></a:t>
            </a:r>
            <a:r>
              <a:rPr lang="fr-FR" dirty="0"/>
              <a:t> non</a:t>
            </a:r>
          </a:p>
          <a:p>
            <a:endParaRPr lang="fr-FR" dirty="0"/>
          </a:p>
          <a:p>
            <a:endParaRPr lang="fr-FR" dirty="0"/>
          </a:p>
        </p:txBody>
      </p:sp>
    </p:spTree>
    <p:extLst>
      <p:ext uri="{BB962C8B-B14F-4D97-AF65-F5344CB8AC3E}">
        <p14:creationId xmlns:p14="http://schemas.microsoft.com/office/powerpoint/2010/main" val="20039570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1007436" cy="1325563"/>
          </a:xfrm>
        </p:spPr>
        <p:txBody>
          <a:bodyPr/>
          <a:lstStyle/>
          <a:p>
            <a:r>
              <a:rPr lang="fr-FR" dirty="0" smtClean="0"/>
              <a:t>Codage PMSI versant néonatal si décès en SDN </a:t>
            </a:r>
            <a:endParaRPr lang="fr-FR" dirty="0"/>
          </a:p>
        </p:txBody>
      </p:sp>
      <p:sp>
        <p:nvSpPr>
          <p:cNvPr id="3" name="Espace réservé du contenu 2"/>
          <p:cNvSpPr>
            <a:spLocks noGrp="1"/>
          </p:cNvSpPr>
          <p:nvPr>
            <p:ph idx="1"/>
          </p:nvPr>
        </p:nvSpPr>
        <p:spPr>
          <a:xfrm>
            <a:off x="419100" y="1759122"/>
            <a:ext cx="11353800" cy="4849495"/>
          </a:xfrm>
        </p:spPr>
        <p:txBody>
          <a:bodyPr>
            <a:normAutofit fontScale="70000" lnSpcReduction="20000"/>
          </a:bodyPr>
          <a:lstStyle/>
          <a:p>
            <a:r>
              <a:rPr lang="fr-FR" dirty="0" smtClean="0"/>
              <a:t>DP ou DAS :</a:t>
            </a:r>
          </a:p>
          <a:p>
            <a:pPr marL="0" indent="0">
              <a:buNone/>
            </a:pPr>
            <a:r>
              <a:rPr lang="fr-FR" dirty="0">
                <a:sym typeface="Wingdings" panose="05000000000000000000" pitchFamily="2" charset="2"/>
              </a:rPr>
              <a:t> </a:t>
            </a:r>
            <a:r>
              <a:rPr lang="fr-FR" dirty="0" smtClean="0"/>
              <a:t>Z38.0 </a:t>
            </a:r>
            <a:r>
              <a:rPr lang="fr-FR" dirty="0"/>
              <a:t>Enfant unique, né à </a:t>
            </a:r>
            <a:r>
              <a:rPr lang="fr-FR" dirty="0" smtClean="0"/>
              <a:t>l’hôpital</a:t>
            </a:r>
          </a:p>
          <a:p>
            <a:pPr marL="0" indent="0">
              <a:buNone/>
            </a:pPr>
            <a:r>
              <a:rPr lang="fr-FR" dirty="0">
                <a:sym typeface="Wingdings" panose="05000000000000000000" pitchFamily="2" charset="2"/>
              </a:rPr>
              <a:t> </a:t>
            </a:r>
            <a:r>
              <a:rPr lang="fr-FR" dirty="0" smtClean="0"/>
              <a:t>Z38.1 </a:t>
            </a:r>
            <a:r>
              <a:rPr lang="fr-FR" dirty="0"/>
              <a:t>Enfant unique, né hors d’un hôpital </a:t>
            </a:r>
            <a:endParaRPr lang="fr-FR" dirty="0" smtClean="0"/>
          </a:p>
          <a:p>
            <a:pPr marL="0" indent="0">
              <a:buNone/>
            </a:pPr>
            <a:r>
              <a:rPr lang="fr-FR" dirty="0">
                <a:sym typeface="Wingdings" panose="05000000000000000000" pitchFamily="2" charset="2"/>
              </a:rPr>
              <a:t> </a:t>
            </a:r>
            <a:r>
              <a:rPr lang="fr-FR" dirty="0" smtClean="0"/>
              <a:t>Z38.3 </a:t>
            </a:r>
            <a:r>
              <a:rPr lang="fr-FR" dirty="0"/>
              <a:t>Jumeaux, nés à l’hôpital </a:t>
            </a:r>
            <a:endParaRPr lang="fr-FR" dirty="0" smtClean="0"/>
          </a:p>
          <a:p>
            <a:pPr marL="0" indent="0">
              <a:buNone/>
            </a:pPr>
            <a:r>
              <a:rPr lang="fr-FR" dirty="0">
                <a:sym typeface="Wingdings" panose="05000000000000000000" pitchFamily="2" charset="2"/>
              </a:rPr>
              <a:t> </a:t>
            </a:r>
            <a:r>
              <a:rPr lang="fr-FR" dirty="0" smtClean="0"/>
              <a:t>Z38.4 </a:t>
            </a:r>
            <a:r>
              <a:rPr lang="fr-FR" dirty="0"/>
              <a:t>Jumeaux, nés hors d’un hôpital </a:t>
            </a:r>
            <a:endParaRPr lang="fr-FR" dirty="0" smtClean="0"/>
          </a:p>
          <a:p>
            <a:pPr marL="0" indent="0">
              <a:buNone/>
            </a:pPr>
            <a:r>
              <a:rPr lang="fr-FR" dirty="0">
                <a:sym typeface="Wingdings" panose="05000000000000000000" pitchFamily="2" charset="2"/>
              </a:rPr>
              <a:t> </a:t>
            </a:r>
            <a:r>
              <a:rPr lang="fr-FR" dirty="0" smtClean="0"/>
              <a:t>Z38.6 </a:t>
            </a:r>
            <a:r>
              <a:rPr lang="fr-FR" dirty="0"/>
              <a:t>Autres naissances multiples, enfants nés à l’hôpital </a:t>
            </a:r>
            <a:endParaRPr lang="fr-FR" dirty="0" smtClean="0"/>
          </a:p>
          <a:p>
            <a:pPr marL="0" indent="0">
              <a:buNone/>
            </a:pPr>
            <a:r>
              <a:rPr lang="fr-FR" dirty="0">
                <a:sym typeface="Wingdings" panose="05000000000000000000" pitchFamily="2" charset="2"/>
              </a:rPr>
              <a:t> </a:t>
            </a:r>
            <a:r>
              <a:rPr lang="fr-FR" dirty="0" smtClean="0"/>
              <a:t>Z38.7 </a:t>
            </a:r>
            <a:r>
              <a:rPr lang="fr-FR" dirty="0"/>
              <a:t>Autres naissances multiples, enfants nés hors d’un hôpital</a:t>
            </a:r>
          </a:p>
          <a:p>
            <a:r>
              <a:rPr lang="fr-FR" dirty="0" smtClean="0"/>
              <a:t>Présence d’un code inadapté (type P95) : 						   </a:t>
            </a:r>
            <a:r>
              <a:rPr lang="fr-FR" dirty="0" smtClean="0">
                <a:sym typeface="Wingdings" panose="05000000000000000000" pitchFamily="2" charset="2"/>
              </a:rPr>
              <a:t></a:t>
            </a:r>
            <a:r>
              <a:rPr lang="fr-FR" dirty="0">
                <a:sym typeface="Wingdings" panose="05000000000000000000" pitchFamily="2" charset="2"/>
              </a:rPr>
              <a:t>oui non </a:t>
            </a:r>
            <a:endParaRPr lang="fr-FR" dirty="0" smtClean="0">
              <a:sym typeface="Wingdings" panose="05000000000000000000" pitchFamily="2" charset="2"/>
            </a:endParaRPr>
          </a:p>
          <a:p>
            <a:pPr marL="0" indent="0">
              <a:buNone/>
            </a:pPr>
            <a:r>
              <a:rPr lang="fr-FR" dirty="0"/>
              <a:t>• Poids de naissance (en grammes) </a:t>
            </a:r>
            <a:r>
              <a:rPr lang="fr-FR" dirty="0" smtClean="0"/>
              <a:t>						   </a:t>
            </a:r>
            <a:r>
              <a:rPr lang="fr-FR" dirty="0" smtClean="0">
                <a:sym typeface="Wingdings" panose="05000000000000000000" pitchFamily="2" charset="2"/>
              </a:rPr>
              <a:t></a:t>
            </a:r>
            <a:r>
              <a:rPr lang="fr-FR" dirty="0">
                <a:sym typeface="Wingdings" panose="05000000000000000000" pitchFamily="2" charset="2"/>
              </a:rPr>
              <a:t>oui non </a:t>
            </a:r>
            <a:endParaRPr lang="fr-FR" dirty="0" smtClean="0"/>
          </a:p>
          <a:p>
            <a:pPr marL="0" indent="0">
              <a:buNone/>
            </a:pPr>
            <a:r>
              <a:rPr lang="fr-FR" dirty="0" smtClean="0"/>
              <a:t>• </a:t>
            </a:r>
            <a:r>
              <a:rPr lang="fr-FR" dirty="0"/>
              <a:t>L'Age gestationnel (AG) est celui de la naissance (=AG à l’accouchement), en </a:t>
            </a:r>
            <a:r>
              <a:rPr lang="fr-FR" dirty="0" smtClean="0"/>
              <a:t>SA révolues  </a:t>
            </a:r>
            <a:r>
              <a:rPr lang="fr-FR" dirty="0" smtClean="0">
                <a:sym typeface="Wingdings" panose="05000000000000000000" pitchFamily="2" charset="2"/>
              </a:rPr>
              <a:t></a:t>
            </a:r>
            <a:r>
              <a:rPr lang="fr-FR" dirty="0">
                <a:sym typeface="Wingdings" panose="05000000000000000000" pitchFamily="2" charset="2"/>
              </a:rPr>
              <a:t>oui non </a:t>
            </a:r>
            <a:endParaRPr lang="fr-FR" dirty="0"/>
          </a:p>
          <a:p>
            <a:pPr marL="0" indent="0">
              <a:buNone/>
            </a:pPr>
            <a:r>
              <a:rPr lang="fr-FR" dirty="0" smtClean="0"/>
              <a:t>• </a:t>
            </a:r>
            <a:r>
              <a:rPr lang="fr-FR" dirty="0"/>
              <a:t>Mode d’entrée : </a:t>
            </a:r>
          </a:p>
          <a:p>
            <a:pPr marL="0" indent="0">
              <a:buNone/>
            </a:pPr>
            <a:r>
              <a:rPr lang="fr-FR" dirty="0">
                <a:sym typeface="Wingdings" panose="05000000000000000000" pitchFamily="2" charset="2"/>
              </a:rPr>
              <a:t> </a:t>
            </a:r>
            <a:r>
              <a:rPr lang="fr-FR" dirty="0" smtClean="0"/>
              <a:t>N </a:t>
            </a:r>
            <a:r>
              <a:rPr lang="fr-FR" dirty="0"/>
              <a:t>naissance dans l’établissement ou en présence de l’équipe du SMUR </a:t>
            </a:r>
            <a:endParaRPr lang="fr-FR" dirty="0" smtClean="0"/>
          </a:p>
          <a:p>
            <a:pPr>
              <a:buFont typeface="Wingdings" charset="0"/>
              <a:buChar char="o"/>
            </a:pPr>
            <a:r>
              <a:rPr lang="fr-FR" dirty="0" smtClean="0"/>
              <a:t>8 </a:t>
            </a:r>
            <a:r>
              <a:rPr lang="fr-FR" dirty="0"/>
              <a:t>naissance hors établissement ou en maison de </a:t>
            </a:r>
            <a:r>
              <a:rPr lang="fr-FR" dirty="0" smtClean="0"/>
              <a:t>naissance</a:t>
            </a:r>
          </a:p>
          <a:p>
            <a:r>
              <a:rPr lang="fr-FR" dirty="0" smtClean="0"/>
              <a:t>Mode de sortie : par </a:t>
            </a:r>
            <a:r>
              <a:rPr lang="fr-FR" smtClean="0"/>
              <a:t>décès </a:t>
            </a:r>
            <a:r>
              <a:rPr lang="fr-FR">
                <a:sym typeface="Wingdings" panose="05000000000000000000" pitchFamily="2" charset="2"/>
              </a:rPr>
              <a:t>oui non </a:t>
            </a:r>
            <a:endParaRPr lang="fr-FR" dirty="0"/>
          </a:p>
          <a:p>
            <a:endParaRPr lang="fr-FR" dirty="0" smtClean="0"/>
          </a:p>
        </p:txBody>
      </p:sp>
    </p:spTree>
    <p:extLst>
      <p:ext uri="{BB962C8B-B14F-4D97-AF65-F5344CB8AC3E}">
        <p14:creationId xmlns:p14="http://schemas.microsoft.com/office/powerpoint/2010/main" val="3747550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4A9543-ABF3-42B6-B077-4EE4EDF4E300}"/>
              </a:ext>
            </a:extLst>
          </p:cNvPr>
          <p:cNvSpPr>
            <a:spLocks noGrp="1"/>
          </p:cNvSpPr>
          <p:nvPr>
            <p:ph type="title"/>
          </p:nvPr>
        </p:nvSpPr>
        <p:spPr>
          <a:xfrm>
            <a:off x="838200" y="365126"/>
            <a:ext cx="10515600" cy="709695"/>
          </a:xfrm>
        </p:spPr>
        <p:txBody>
          <a:bodyPr>
            <a:normAutofit/>
          </a:bodyPr>
          <a:lstStyle/>
          <a:p>
            <a:r>
              <a:rPr lang="fr-FR" sz="3600" b="1" dirty="0">
                <a:latin typeface="+mn-lt"/>
              </a:rPr>
              <a:t>CARACTERISTIQUES MATERNELLES</a:t>
            </a:r>
          </a:p>
        </p:txBody>
      </p:sp>
      <p:sp>
        <p:nvSpPr>
          <p:cNvPr id="3" name="Espace réservé du contenu 2">
            <a:extLst>
              <a:ext uri="{FF2B5EF4-FFF2-40B4-BE49-F238E27FC236}">
                <a16:creationId xmlns:a16="http://schemas.microsoft.com/office/drawing/2014/main" id="{41B7D813-9538-4950-A5A2-7DA9D4C974F0}"/>
              </a:ext>
            </a:extLst>
          </p:cNvPr>
          <p:cNvSpPr>
            <a:spLocks noGrp="1"/>
          </p:cNvSpPr>
          <p:nvPr>
            <p:ph idx="1"/>
          </p:nvPr>
        </p:nvSpPr>
        <p:spPr>
          <a:xfrm>
            <a:off x="838200" y="1415890"/>
            <a:ext cx="5257800" cy="4904705"/>
          </a:xfrm>
          <a:ln>
            <a:solidFill>
              <a:schemeClr val="accent5">
                <a:lumMod val="75000"/>
              </a:schemeClr>
            </a:solidFill>
          </a:ln>
        </p:spPr>
        <p:txBody>
          <a:bodyPr>
            <a:normAutofit/>
          </a:bodyPr>
          <a:lstStyle/>
          <a:p>
            <a:endParaRPr lang="fr-FR" sz="500" dirty="0"/>
          </a:p>
          <a:p>
            <a:r>
              <a:rPr lang="fr-FR" sz="2000" dirty="0"/>
              <a:t>Age : ………………ans</a:t>
            </a:r>
          </a:p>
          <a:p>
            <a:r>
              <a:rPr lang="fr-FR" sz="2000" dirty="0"/>
              <a:t>IMC </a:t>
            </a:r>
            <a:r>
              <a:rPr lang="fr-FR" sz="2000" dirty="0" smtClean="0"/>
              <a:t>en début de grossesse : </a:t>
            </a:r>
            <a:r>
              <a:rPr lang="fr-FR" sz="2000" dirty="0"/>
              <a:t>……………… kg/m²</a:t>
            </a:r>
          </a:p>
          <a:p>
            <a:r>
              <a:rPr lang="fr-FR" sz="2000" dirty="0"/>
              <a:t>Parité :     Nullipare </a:t>
            </a:r>
            <a:r>
              <a:rPr lang="fr-FR" sz="2000" dirty="0" smtClean="0">
                <a:sym typeface="Wingdings" panose="05000000000000000000" pitchFamily="2" charset="2"/>
              </a:rPr>
              <a:t>     </a:t>
            </a:r>
            <a:r>
              <a:rPr lang="fr-FR" sz="2000" dirty="0"/>
              <a:t>Multipare</a:t>
            </a:r>
            <a:r>
              <a:rPr lang="fr-FR" sz="2000" dirty="0">
                <a:sym typeface="Wingdings" panose="05000000000000000000" pitchFamily="2" charset="2"/>
              </a:rPr>
              <a:t> </a:t>
            </a:r>
            <a:endParaRPr lang="fr-FR" sz="2000" dirty="0"/>
          </a:p>
          <a:p>
            <a:r>
              <a:rPr lang="fr-FR" sz="2000" dirty="0"/>
              <a:t>Vulnérabilités</a:t>
            </a:r>
            <a:r>
              <a:rPr lang="fr-FR" sz="2000" dirty="0">
                <a:solidFill>
                  <a:srgbClr val="FF0000"/>
                </a:solidFill>
                <a:effectLst/>
                <a:ea typeface="Calibri" panose="020F0502020204030204" pitchFamily="34" charset="0"/>
              </a:rPr>
              <a:t>*</a:t>
            </a:r>
            <a:r>
              <a:rPr lang="fr-FR" sz="2000" dirty="0"/>
              <a:t> :     Oui </a:t>
            </a:r>
            <a:r>
              <a:rPr lang="fr-FR" sz="2000" dirty="0">
                <a:sym typeface="Wingdings" panose="05000000000000000000" pitchFamily="2" charset="2"/>
              </a:rPr>
              <a:t></a:t>
            </a:r>
            <a:r>
              <a:rPr lang="fr-FR" sz="2000" dirty="0"/>
              <a:t>     </a:t>
            </a:r>
            <a:r>
              <a:rPr lang="fr-FR" sz="2000" dirty="0" smtClean="0"/>
              <a:t>Non </a:t>
            </a:r>
            <a:r>
              <a:rPr lang="fr-FR" sz="2000" dirty="0" smtClean="0">
                <a:sym typeface="Wingdings" panose="05000000000000000000" pitchFamily="2" charset="2"/>
              </a:rPr>
              <a:t></a:t>
            </a:r>
            <a:r>
              <a:rPr lang="fr-FR" sz="2000" dirty="0" smtClean="0"/>
              <a:t> </a:t>
            </a:r>
            <a:endParaRPr lang="fr-FR" sz="2000" dirty="0"/>
          </a:p>
          <a:p>
            <a:pPr lvl="1">
              <a:buFont typeface="Wingdings" panose="05000000000000000000" pitchFamily="2" charset="2"/>
              <a:buChar char="Ø"/>
            </a:pPr>
            <a:r>
              <a:rPr lang="fr-FR" sz="2000" dirty="0"/>
              <a:t>Si oui, précisez : ……………… </a:t>
            </a:r>
          </a:p>
          <a:p>
            <a:pPr marL="457200" lvl="1" indent="0">
              <a:buNone/>
            </a:pPr>
            <a:endParaRPr lang="fr-FR" sz="2000" dirty="0"/>
          </a:p>
          <a:p>
            <a:pPr marL="0" indent="0">
              <a:buNone/>
            </a:pPr>
            <a:endParaRPr lang="fr-FR" sz="1600" dirty="0">
              <a:solidFill>
                <a:srgbClr val="FF0000"/>
              </a:solidFill>
              <a:effectLst/>
              <a:ea typeface="Calibri" panose="020F0502020204030204" pitchFamily="34" charset="0"/>
            </a:endParaRPr>
          </a:p>
          <a:p>
            <a:pPr marL="0" indent="0">
              <a:buNone/>
            </a:pPr>
            <a:endParaRPr lang="fr-FR" sz="1600" dirty="0">
              <a:solidFill>
                <a:srgbClr val="FF0000"/>
              </a:solidFill>
              <a:ea typeface="Calibri" panose="020F0502020204030204" pitchFamily="34" charset="0"/>
            </a:endParaRPr>
          </a:p>
          <a:p>
            <a:pPr marL="0" indent="0">
              <a:buNone/>
            </a:pPr>
            <a:endParaRPr lang="fr-FR" sz="1600" dirty="0">
              <a:solidFill>
                <a:srgbClr val="FF0000"/>
              </a:solidFill>
              <a:effectLst/>
              <a:ea typeface="Calibri" panose="020F0502020204030204" pitchFamily="34" charset="0"/>
            </a:endParaRPr>
          </a:p>
          <a:p>
            <a:pPr marL="180975" indent="-180975">
              <a:buNone/>
            </a:pPr>
            <a:r>
              <a:rPr lang="fr-FR" sz="1600" dirty="0">
                <a:solidFill>
                  <a:srgbClr val="FF0000"/>
                </a:solidFill>
                <a:effectLst/>
                <a:ea typeface="Calibri" panose="020F0502020204030204" pitchFamily="34" charset="0"/>
              </a:rPr>
              <a:t>* </a:t>
            </a:r>
            <a:r>
              <a:rPr lang="fr-FR" sz="1400" i="1" u="sng" dirty="0">
                <a:effectLst/>
                <a:ea typeface="Calibri" panose="020F0502020204030204" pitchFamily="34" charset="0"/>
              </a:rPr>
              <a:t>Présence d’au moins un des éléments suivants : </a:t>
            </a:r>
            <a:r>
              <a:rPr lang="fr-FR" sz="1400" i="1" dirty="0">
                <a:effectLst/>
                <a:ea typeface="Calibri" panose="020F0502020204030204" pitchFamily="34" charset="0"/>
              </a:rPr>
              <a:t>addiction (tabac, alcool, toxicomanie, médicaments…), barrière linguistique, soutien familial ou amical restreint, moyens de transports limités, hébergement instable, faibles ressources financières, absence de couverture médicale ou absence de complémentaire, vulnérabilité psychique, victime de violence.</a:t>
            </a:r>
          </a:p>
          <a:p>
            <a:endParaRPr lang="fr-FR" sz="1600" i="1" dirty="0"/>
          </a:p>
          <a:p>
            <a:endParaRPr lang="fr-FR" sz="1600" i="1" dirty="0"/>
          </a:p>
          <a:p>
            <a:endParaRPr lang="fr-FR" sz="1800" i="1" dirty="0"/>
          </a:p>
        </p:txBody>
      </p:sp>
      <p:sp>
        <p:nvSpPr>
          <p:cNvPr id="10" name="ZoneTexte 9">
            <a:extLst>
              <a:ext uri="{FF2B5EF4-FFF2-40B4-BE49-F238E27FC236}">
                <a16:creationId xmlns:a16="http://schemas.microsoft.com/office/drawing/2014/main" id="{29EB1877-DB59-4780-805B-5070C59E27EE}"/>
              </a:ext>
            </a:extLst>
          </p:cNvPr>
          <p:cNvSpPr txBox="1"/>
          <p:nvPr/>
        </p:nvSpPr>
        <p:spPr>
          <a:xfrm>
            <a:off x="6639339" y="1825625"/>
            <a:ext cx="5075583" cy="2862322"/>
          </a:xfrm>
          <a:prstGeom prst="rect">
            <a:avLst/>
          </a:prstGeom>
          <a:noFill/>
        </p:spPr>
        <p:txBody>
          <a:bodyPr wrap="square" rtlCol="0">
            <a:spAutoFit/>
          </a:bodyPr>
          <a:lstStyle/>
          <a:p>
            <a:endParaRPr lang="fr-FR" sz="2000" dirty="0"/>
          </a:p>
          <a:p>
            <a:endParaRPr lang="fr-FR" sz="2000" dirty="0"/>
          </a:p>
          <a:p>
            <a:endParaRPr lang="fr-FR" sz="2000" dirty="0"/>
          </a:p>
          <a:p>
            <a:endParaRPr lang="fr-FR" sz="2000" dirty="0"/>
          </a:p>
          <a:p>
            <a:endParaRPr lang="fr-FR" sz="2000" dirty="0"/>
          </a:p>
          <a:p>
            <a:endParaRPr lang="fr-FR" sz="2000" dirty="0"/>
          </a:p>
          <a:p>
            <a:endParaRPr lang="fr-FR" sz="2000" dirty="0"/>
          </a:p>
          <a:p>
            <a:endParaRPr lang="fr-FR" sz="2000" dirty="0"/>
          </a:p>
          <a:p>
            <a:endParaRPr lang="fr-FR" sz="2000" dirty="0"/>
          </a:p>
        </p:txBody>
      </p:sp>
      <p:graphicFrame>
        <p:nvGraphicFramePr>
          <p:cNvPr id="11" name="Tableau 11">
            <a:extLst>
              <a:ext uri="{FF2B5EF4-FFF2-40B4-BE49-F238E27FC236}">
                <a16:creationId xmlns:a16="http://schemas.microsoft.com/office/drawing/2014/main" id="{7FE21110-52C5-464F-9735-262405F5E3B2}"/>
              </a:ext>
            </a:extLst>
          </p:cNvPr>
          <p:cNvGraphicFramePr>
            <a:graphicFrameLocks noGrp="1"/>
          </p:cNvGraphicFramePr>
          <p:nvPr>
            <p:extLst/>
          </p:nvPr>
        </p:nvGraphicFramePr>
        <p:xfrm>
          <a:off x="6639339" y="1424475"/>
          <a:ext cx="4714461" cy="4815840"/>
        </p:xfrm>
        <a:graphic>
          <a:graphicData uri="http://schemas.openxmlformats.org/drawingml/2006/table">
            <a:tbl>
              <a:tblPr firstRow="1" bandRow="1">
                <a:tableStyleId>{8799B23B-EC83-4686-B30A-512413B5E67A}</a:tableStyleId>
              </a:tblPr>
              <a:tblGrid>
                <a:gridCol w="3403020">
                  <a:extLst>
                    <a:ext uri="{9D8B030D-6E8A-4147-A177-3AD203B41FA5}">
                      <a16:colId xmlns:a16="http://schemas.microsoft.com/office/drawing/2014/main" val="1840619654"/>
                    </a:ext>
                  </a:extLst>
                </a:gridCol>
                <a:gridCol w="641683">
                  <a:extLst>
                    <a:ext uri="{9D8B030D-6E8A-4147-A177-3AD203B41FA5}">
                      <a16:colId xmlns:a16="http://schemas.microsoft.com/office/drawing/2014/main" val="2965267141"/>
                    </a:ext>
                  </a:extLst>
                </a:gridCol>
                <a:gridCol w="669758">
                  <a:extLst>
                    <a:ext uri="{9D8B030D-6E8A-4147-A177-3AD203B41FA5}">
                      <a16:colId xmlns:a16="http://schemas.microsoft.com/office/drawing/2014/main" val="3209180254"/>
                    </a:ext>
                  </a:extLst>
                </a:gridCol>
              </a:tblGrid>
              <a:tr h="386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b="1" dirty="0">
                          <a:solidFill>
                            <a:schemeClr val="tx1"/>
                          </a:solidFill>
                        </a:rPr>
                        <a:t>Antécédents maternels</a:t>
                      </a:r>
                    </a:p>
                  </a:txBody>
                  <a:tcPr>
                    <a:lnL w="12700" cap="flat" cmpd="sng" algn="ctr">
                      <a:solidFill>
                        <a:schemeClr val="accent3"/>
                      </a:solidFill>
                      <a:prstDash val="solid"/>
                      <a:round/>
                      <a:headEnd type="none" w="med" len="med"/>
                      <a:tailEnd type="none" w="med" len="med"/>
                    </a:lnL>
                    <a:lnT w="12700" cap="flat" cmpd="sng" algn="ctr">
                      <a:solidFill>
                        <a:schemeClr val="accent3"/>
                      </a:solidFill>
                      <a:prstDash val="solid"/>
                      <a:round/>
                      <a:headEnd type="none" w="med" len="med"/>
                      <a:tailEnd type="none" w="med" len="med"/>
                    </a:lnT>
                    <a:noFill/>
                  </a:tcPr>
                </a:tc>
                <a:tc>
                  <a:txBody>
                    <a:bodyPr/>
                    <a:lstStyle/>
                    <a:p>
                      <a:r>
                        <a:rPr lang="fr-FR" sz="2000" b="1" dirty="0">
                          <a:solidFill>
                            <a:schemeClr val="tx1"/>
                          </a:solidFill>
                        </a:rPr>
                        <a:t>Oui</a:t>
                      </a:r>
                    </a:p>
                  </a:txBody>
                  <a:tcPr>
                    <a:lnT w="12700" cap="flat" cmpd="sng" algn="ctr">
                      <a:solidFill>
                        <a:schemeClr val="accent3"/>
                      </a:solidFill>
                      <a:prstDash val="solid"/>
                      <a:round/>
                      <a:headEnd type="none" w="med" len="med"/>
                      <a:tailEnd type="none" w="med" len="med"/>
                    </a:lnT>
                    <a:noFill/>
                  </a:tcPr>
                </a:tc>
                <a:tc>
                  <a:txBody>
                    <a:bodyPr/>
                    <a:lstStyle/>
                    <a:p>
                      <a:r>
                        <a:rPr lang="fr-FR" sz="2000" b="1" dirty="0">
                          <a:solidFill>
                            <a:schemeClr val="tx1"/>
                          </a:solidFill>
                        </a:rPr>
                        <a:t>Non</a:t>
                      </a:r>
                    </a:p>
                  </a:txBody>
                  <a:tcPr>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noFill/>
                  </a:tcPr>
                </a:tc>
                <a:extLst>
                  <a:ext uri="{0D108BD9-81ED-4DB2-BD59-A6C34878D82A}">
                    <a16:rowId xmlns:a16="http://schemas.microsoft.com/office/drawing/2014/main" val="484151553"/>
                  </a:ext>
                </a:extLst>
              </a:tr>
              <a:tr h="3612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Allo-immunisation</a:t>
                      </a:r>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76525546"/>
                  </a:ext>
                </a:extLst>
              </a:tr>
              <a:tr h="2432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Antécédent de dystocie </a:t>
                      </a:r>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4612399"/>
                  </a:ext>
                </a:extLst>
              </a:tr>
              <a:tr h="2976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smtClean="0"/>
                        <a:t>Fausses couches répétées </a:t>
                      </a:r>
                      <a:r>
                        <a:rPr lang="fr-FR" sz="1800" kern="1200" dirty="0" smtClean="0">
                          <a:solidFill>
                            <a:schemeClr val="tx1"/>
                          </a:solidFill>
                          <a:effectLst/>
                          <a:latin typeface="+mn-lt"/>
                          <a:ea typeface="+mn-ea"/>
                          <a:cs typeface="+mn-cs"/>
                        </a:rPr>
                        <a:t>≥</a:t>
                      </a:r>
                      <a:r>
                        <a:rPr lang="fr-FR" sz="1800" dirty="0" smtClean="0"/>
                        <a:t> 3*</a:t>
                      </a:r>
                    </a:p>
                  </a:txBody>
                  <a:tcPr>
                    <a:lnL w="12700" cap="flat" cmpd="sng" algn="ctr">
                      <a:solidFill>
                        <a:schemeClr val="accent3"/>
                      </a:solidFill>
                      <a:prstDash val="solid"/>
                      <a:round/>
                      <a:headEnd type="none" w="med" len="med"/>
                      <a:tailEnd type="none" w="med" len="med"/>
                    </a:lnL>
                  </a:tcPr>
                </a:tc>
                <a:tc>
                  <a:txBody>
                    <a:bodyPr/>
                    <a:lstStyle/>
                    <a:p>
                      <a:endParaRPr lang="fr-FR" sz="2000"/>
                    </a:p>
                  </a:txBody>
                  <a:tcPr/>
                </a:tc>
                <a:tc>
                  <a:txBody>
                    <a:bodyPr/>
                    <a:lstStyle/>
                    <a:p>
                      <a:endParaRPr lang="fr-FR" sz="20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2775628904"/>
                  </a:ext>
                </a:extLst>
              </a:tr>
              <a:tr h="2976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t>Antécédent de mort </a:t>
                      </a:r>
                      <a:r>
                        <a:rPr lang="fr-FR" sz="1800" dirty="0" smtClean="0"/>
                        <a:t>néonatale* </a:t>
                      </a:r>
                      <a:endParaRPr lang="fr-FR" sz="1800" dirty="0"/>
                    </a:p>
                  </a:txBody>
                  <a:tcPr>
                    <a:lnL w="12700" cap="flat" cmpd="sng" algn="ctr">
                      <a:solidFill>
                        <a:schemeClr val="accent3"/>
                      </a:solidFill>
                      <a:prstDash val="solid"/>
                      <a:round/>
                      <a:headEnd type="none" w="med" len="med"/>
                      <a:tailEnd type="none" w="med" len="med"/>
                    </a:lnL>
                  </a:tcPr>
                </a:tc>
                <a:tc>
                  <a:txBody>
                    <a:bodyPr/>
                    <a:lstStyle/>
                    <a:p>
                      <a:endParaRPr lang="fr-FR" sz="2000"/>
                    </a:p>
                  </a:txBody>
                  <a:tcPr/>
                </a:tc>
                <a:tc>
                  <a:txBody>
                    <a:bodyPr/>
                    <a:lstStyle/>
                    <a:p>
                      <a:endParaRPr lang="fr-FR" sz="20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1687636368"/>
                  </a:ext>
                </a:extLst>
              </a:tr>
              <a:tr h="245932">
                <a:tc>
                  <a:txBody>
                    <a:bodyPr/>
                    <a:lstStyle/>
                    <a:p>
                      <a:r>
                        <a:rPr lang="fr-FR" sz="1800" kern="1200" dirty="0">
                          <a:solidFill>
                            <a:schemeClr val="tx1"/>
                          </a:solidFill>
                          <a:effectLst/>
                          <a:latin typeface="+mn-lt"/>
                          <a:ea typeface="+mn-ea"/>
                          <a:cs typeface="+mn-cs"/>
                        </a:rPr>
                        <a:t>Diabète antérieur à la grossesse </a:t>
                      </a:r>
                      <a:endParaRPr lang="fr-FR" sz="1800" dirty="0"/>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94116139"/>
                  </a:ext>
                </a:extLst>
              </a:tr>
              <a:tr h="499048">
                <a:tc>
                  <a:txBody>
                    <a:bodyPr/>
                    <a:lstStyle/>
                    <a:p>
                      <a:r>
                        <a:rPr lang="fr-FR" sz="1800" kern="1200" dirty="0">
                          <a:solidFill>
                            <a:schemeClr val="tx1"/>
                          </a:solidFill>
                          <a:effectLst/>
                          <a:latin typeface="+mn-lt"/>
                          <a:ea typeface="+mn-ea"/>
                          <a:cs typeface="+mn-cs"/>
                        </a:rPr>
                        <a:t>Dysthyroïdies antérieures à la grossesse </a:t>
                      </a:r>
                      <a:endParaRPr lang="fr-FR" sz="1800" dirty="0"/>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2400564535"/>
                  </a:ext>
                </a:extLst>
              </a:tr>
              <a:tr h="304800">
                <a:tc>
                  <a:txBody>
                    <a:bodyPr/>
                    <a:lstStyle/>
                    <a:p>
                      <a:r>
                        <a:rPr lang="fr-FR" sz="1800" kern="1200" dirty="0">
                          <a:solidFill>
                            <a:schemeClr val="tx1"/>
                          </a:solidFill>
                          <a:effectLst/>
                          <a:latin typeface="+mn-lt"/>
                          <a:ea typeface="+mn-ea"/>
                          <a:cs typeface="+mn-cs"/>
                        </a:rPr>
                        <a:t>Utérus cicatriciel </a:t>
                      </a:r>
                      <a:endParaRPr lang="fr-FR" sz="1800" dirty="0"/>
                    </a:p>
                  </a:txBody>
                  <a:tcPr>
                    <a:lnL w="12700" cap="flat" cmpd="sng" algn="ctr">
                      <a:solidFill>
                        <a:schemeClr val="accent3"/>
                      </a:solidFill>
                      <a:prstDash val="solid"/>
                      <a:round/>
                      <a:headEnd type="none" w="med" len="med"/>
                      <a:tailEnd type="none" w="med" len="med"/>
                    </a:lnL>
                  </a:tcPr>
                </a:tc>
                <a:tc>
                  <a:txBody>
                    <a:bodyPr/>
                    <a:lstStyle/>
                    <a:p>
                      <a:endParaRPr lang="fr-FR" sz="2000" dirty="0"/>
                    </a:p>
                  </a:txBody>
                  <a:tcPr/>
                </a:tc>
                <a:tc>
                  <a:txBody>
                    <a:bodyPr/>
                    <a:lstStyle/>
                    <a:p>
                      <a:endParaRPr lang="fr-FR" sz="20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2814190965"/>
                  </a:ext>
                </a:extLst>
              </a:tr>
              <a:tr h="521149">
                <a:tc gridSpan="3">
                  <a:txBody>
                    <a:bodyPr/>
                    <a:lstStyle/>
                    <a:p>
                      <a:r>
                        <a:rPr lang="fr-FR" sz="1800" dirty="0"/>
                        <a:t>Autre antécédent significatif, précisez : …..</a:t>
                      </a:r>
                    </a:p>
                    <a:p>
                      <a:endParaRPr lang="fr-FR" sz="1800" dirty="0"/>
                    </a:p>
                    <a:p>
                      <a:endParaRPr lang="fr-FR" sz="1800" dirty="0"/>
                    </a:p>
                    <a:p>
                      <a:endParaRPr lang="fr-FR" sz="1800" dirty="0"/>
                    </a:p>
                    <a:p>
                      <a:r>
                        <a:rPr lang="fr-FR" sz="1400" i="1" kern="1200" dirty="0" smtClean="0">
                          <a:solidFill>
                            <a:schemeClr val="tx1"/>
                          </a:solidFill>
                          <a:effectLst/>
                          <a:latin typeface="+mn-lt"/>
                          <a:ea typeface="Calibri" panose="020F0502020204030204" pitchFamily="34" charset="0"/>
                          <a:cs typeface="+mn-cs"/>
                        </a:rPr>
                        <a:t>* Préciser sur diapo suivante </a:t>
                      </a:r>
                      <a:endParaRPr lang="fr-FR" sz="1400" i="1" kern="1200" dirty="0">
                        <a:solidFill>
                          <a:schemeClr val="tx1"/>
                        </a:solidFill>
                        <a:effectLst/>
                        <a:latin typeface="+mn-lt"/>
                        <a:ea typeface="Calibri" panose="020F0502020204030204" pitchFamily="34" charset="0"/>
                        <a:cs typeface="+mn-cs"/>
                      </a:endParaRPr>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hMerge="1">
                  <a:txBody>
                    <a:bodyPr/>
                    <a:lstStyle/>
                    <a:p>
                      <a:endParaRPr lang="fr-FR" sz="2000" dirty="0"/>
                    </a:p>
                  </a:txBody>
                  <a:tcPr>
                    <a:lnB w="12700" cap="flat" cmpd="sng" algn="ctr">
                      <a:solidFill>
                        <a:schemeClr val="accent3"/>
                      </a:solidFill>
                      <a:prstDash val="solid"/>
                      <a:round/>
                      <a:headEnd type="none" w="med" len="med"/>
                      <a:tailEnd type="none" w="med" len="med"/>
                    </a:lnB>
                  </a:tcPr>
                </a:tc>
                <a:tc hMerge="1">
                  <a:txBody>
                    <a:bodyPr/>
                    <a:lstStyle/>
                    <a:p>
                      <a:endParaRPr lang="fr-FR" sz="2000" dirty="0"/>
                    </a:p>
                  </a:txBody>
                  <a:tcPr>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953966638"/>
                  </a:ext>
                </a:extLst>
              </a:tr>
            </a:tbl>
          </a:graphicData>
        </a:graphic>
      </p:graphicFrame>
      <p:sp>
        <p:nvSpPr>
          <p:cNvPr id="4" name="Espace réservé du numéro de diapositive 3">
            <a:extLst>
              <a:ext uri="{FF2B5EF4-FFF2-40B4-BE49-F238E27FC236}">
                <a16:creationId xmlns:a16="http://schemas.microsoft.com/office/drawing/2014/main" id="{28F058B6-538D-464F-A3CE-C7E3D5EF03CF}"/>
              </a:ext>
            </a:extLst>
          </p:cNvPr>
          <p:cNvSpPr>
            <a:spLocks noGrp="1"/>
          </p:cNvSpPr>
          <p:nvPr>
            <p:ph type="sldNum" sz="quarter" idx="12"/>
          </p:nvPr>
        </p:nvSpPr>
        <p:spPr/>
        <p:txBody>
          <a:bodyPr/>
          <a:lstStyle/>
          <a:p>
            <a:fld id="{1F296CD6-F585-4F4E-9BDC-72E84E04FBD4}" type="slidenum">
              <a:rPr lang="fr-FR" smtClean="0"/>
              <a:t>3</a:t>
            </a:fld>
            <a:endParaRPr lang="fr-FR"/>
          </a:p>
        </p:txBody>
      </p:sp>
    </p:spTree>
    <p:extLst>
      <p:ext uri="{BB962C8B-B14F-4D97-AF65-F5344CB8AC3E}">
        <p14:creationId xmlns:p14="http://schemas.microsoft.com/office/powerpoint/2010/main" val="1566654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96AD3D-5A5A-4D2B-A868-BABF275CFA7C}"/>
              </a:ext>
            </a:extLst>
          </p:cNvPr>
          <p:cNvSpPr>
            <a:spLocks noGrp="1"/>
          </p:cNvSpPr>
          <p:nvPr>
            <p:ph type="title"/>
          </p:nvPr>
        </p:nvSpPr>
        <p:spPr>
          <a:xfrm>
            <a:off x="838200" y="351872"/>
            <a:ext cx="10515600" cy="1325563"/>
          </a:xfrm>
        </p:spPr>
        <p:txBody>
          <a:bodyPr/>
          <a:lstStyle/>
          <a:p>
            <a:r>
              <a:rPr lang="fr-FR" b="1" dirty="0"/>
              <a:t>Antécédents obstétricaux :</a:t>
            </a:r>
            <a:endParaRPr lang="fr-FR" dirty="0"/>
          </a:p>
        </p:txBody>
      </p:sp>
      <p:graphicFrame>
        <p:nvGraphicFramePr>
          <p:cNvPr id="4" name="Espace réservé du contenu 3">
            <a:extLst>
              <a:ext uri="{FF2B5EF4-FFF2-40B4-BE49-F238E27FC236}">
                <a16:creationId xmlns:a16="http://schemas.microsoft.com/office/drawing/2014/main" id="{8FFC6452-E45C-437B-9EB0-A02160576D64}"/>
              </a:ext>
            </a:extLst>
          </p:cNvPr>
          <p:cNvGraphicFramePr>
            <a:graphicFrameLocks noGrp="1"/>
          </p:cNvGraphicFramePr>
          <p:nvPr>
            <p:ph idx="1"/>
            <p:extLst>
              <p:ext uri="{D42A27DB-BD31-4B8C-83A1-F6EECF244321}">
                <p14:modId xmlns:p14="http://schemas.microsoft.com/office/powerpoint/2010/main" val="1927561525"/>
              </p:ext>
            </p:extLst>
          </p:nvPr>
        </p:nvGraphicFramePr>
        <p:xfrm>
          <a:off x="1017104" y="1915098"/>
          <a:ext cx="9519753" cy="1667500"/>
        </p:xfrm>
        <a:graphic>
          <a:graphicData uri="http://schemas.openxmlformats.org/drawingml/2006/table">
            <a:tbl>
              <a:tblPr>
                <a:tableStyleId>{BDBED569-4797-4DF1-A0F4-6AAB3CD982D8}</a:tableStyleId>
              </a:tblPr>
              <a:tblGrid>
                <a:gridCol w="1179663">
                  <a:extLst>
                    <a:ext uri="{9D8B030D-6E8A-4147-A177-3AD203B41FA5}">
                      <a16:colId xmlns:a16="http://schemas.microsoft.com/office/drawing/2014/main" val="1427083163"/>
                    </a:ext>
                  </a:extLst>
                </a:gridCol>
                <a:gridCol w="1078186">
                  <a:extLst>
                    <a:ext uri="{9D8B030D-6E8A-4147-A177-3AD203B41FA5}">
                      <a16:colId xmlns:a16="http://schemas.microsoft.com/office/drawing/2014/main" val="2359217988"/>
                    </a:ext>
                  </a:extLst>
                </a:gridCol>
                <a:gridCol w="1040133">
                  <a:extLst>
                    <a:ext uri="{9D8B030D-6E8A-4147-A177-3AD203B41FA5}">
                      <a16:colId xmlns:a16="http://schemas.microsoft.com/office/drawing/2014/main" val="2467101478"/>
                    </a:ext>
                  </a:extLst>
                </a:gridCol>
                <a:gridCol w="1122582">
                  <a:extLst>
                    <a:ext uri="{9D8B030D-6E8A-4147-A177-3AD203B41FA5}">
                      <a16:colId xmlns:a16="http://schemas.microsoft.com/office/drawing/2014/main" val="1204619502"/>
                    </a:ext>
                  </a:extLst>
                </a:gridCol>
                <a:gridCol w="1230401">
                  <a:extLst>
                    <a:ext uri="{9D8B030D-6E8A-4147-A177-3AD203B41FA5}">
                      <a16:colId xmlns:a16="http://schemas.microsoft.com/office/drawing/2014/main" val="2246623273"/>
                    </a:ext>
                  </a:extLst>
                </a:gridCol>
                <a:gridCol w="1227231">
                  <a:extLst>
                    <a:ext uri="{9D8B030D-6E8A-4147-A177-3AD203B41FA5}">
                      <a16:colId xmlns:a16="http://schemas.microsoft.com/office/drawing/2014/main" val="3754574549"/>
                    </a:ext>
                  </a:extLst>
                </a:gridCol>
                <a:gridCol w="1128925">
                  <a:extLst>
                    <a:ext uri="{9D8B030D-6E8A-4147-A177-3AD203B41FA5}">
                      <a16:colId xmlns:a16="http://schemas.microsoft.com/office/drawing/2014/main" val="811244915"/>
                    </a:ext>
                  </a:extLst>
                </a:gridCol>
                <a:gridCol w="1512632">
                  <a:extLst>
                    <a:ext uri="{9D8B030D-6E8A-4147-A177-3AD203B41FA5}">
                      <a16:colId xmlns:a16="http://schemas.microsoft.com/office/drawing/2014/main" val="550049522"/>
                    </a:ext>
                  </a:extLst>
                </a:gridCol>
              </a:tblGrid>
              <a:tr h="275585">
                <a:tc rowSpan="2">
                  <a:txBody>
                    <a:bodyPr/>
                    <a:lstStyle/>
                    <a:p>
                      <a:pPr algn="ctr" fontAlgn="ctr"/>
                      <a:r>
                        <a:rPr lang="fr-FR" sz="1800" u="none" strike="noStrike" dirty="0">
                          <a:effectLst/>
                        </a:rPr>
                        <a:t>Nbre FCS </a:t>
                      </a:r>
                    </a:p>
                    <a:p>
                      <a:pPr algn="ctr" fontAlgn="ctr"/>
                      <a:r>
                        <a:rPr lang="fr-FR" sz="1800" u="none" strike="noStrike" dirty="0">
                          <a:effectLst/>
                        </a:rPr>
                        <a:t>&lt; 22 SA</a:t>
                      </a:r>
                      <a:endParaRPr lang="fr-FR" sz="18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fr-FR" sz="1800" u="none" strike="noStrike" dirty="0">
                          <a:effectLst/>
                        </a:rPr>
                        <a:t>Nbre IMG &lt; 22 SA</a:t>
                      </a:r>
                      <a:endParaRPr lang="fr-FR" sz="18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fr-FR" sz="1800" u="none" strike="noStrike" dirty="0" err="1">
                          <a:effectLst/>
                        </a:rPr>
                        <a:t>Nbre</a:t>
                      </a:r>
                      <a:r>
                        <a:rPr lang="fr-FR" sz="1800" u="none" strike="noStrike" dirty="0">
                          <a:effectLst/>
                        </a:rPr>
                        <a:t> IVG</a:t>
                      </a:r>
                      <a:endParaRPr lang="fr-FR" sz="1800" b="1" i="0" u="none" strike="noStrike" dirty="0">
                        <a:solidFill>
                          <a:srgbClr val="000000"/>
                        </a:solidFill>
                        <a:effectLst/>
                        <a:latin typeface="Calibri" panose="020F0502020204030204" pitchFamily="34" charset="0"/>
                      </a:endParaRPr>
                    </a:p>
                  </a:txBody>
                  <a:tcPr marL="9525" marR="9525" marT="9525" marB="0" anchor="ctr"/>
                </a:tc>
                <a:tc gridSpan="3">
                  <a:txBody>
                    <a:bodyPr/>
                    <a:lstStyle/>
                    <a:p>
                      <a:pPr algn="ctr" fontAlgn="ctr"/>
                      <a:r>
                        <a:rPr lang="fr-FR" sz="1800" u="none" strike="noStrike" dirty="0">
                          <a:effectLst/>
                        </a:rPr>
                        <a:t>Nbre d'acc ≥ 22 SA</a:t>
                      </a:r>
                      <a:endParaRPr lang="fr-FR" sz="18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fr-FR"/>
                    </a:p>
                  </a:txBody>
                  <a:tcPr/>
                </a:tc>
                <a:tc hMerge="1">
                  <a:txBody>
                    <a:bodyPr/>
                    <a:lstStyle/>
                    <a:p>
                      <a:endParaRPr lang="fr-FR"/>
                    </a:p>
                  </a:txBody>
                  <a:tcPr/>
                </a:tc>
                <a:tc rowSpan="2">
                  <a:txBody>
                    <a:bodyPr/>
                    <a:lstStyle/>
                    <a:p>
                      <a:pPr algn="ctr" fontAlgn="ctr"/>
                      <a:r>
                        <a:rPr lang="fr-FR" sz="1800" u="none" strike="noStrike">
                          <a:effectLst/>
                        </a:rPr>
                        <a:t>Nbre d'acc &lt; 37 SA</a:t>
                      </a:r>
                      <a:endParaRPr lang="fr-FR" sz="1800" b="1" i="0" u="none" strike="noStrike">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fr-FR" sz="1800" u="none" strike="noStrike">
                          <a:effectLst/>
                        </a:rPr>
                        <a:t>Nbre d'enfant DCD &lt; 28 J</a:t>
                      </a:r>
                      <a:endParaRPr lang="fr-FR" sz="18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119021882"/>
                  </a:ext>
                </a:extLst>
              </a:tr>
              <a:tr h="498809">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fontAlgn="ctr"/>
                      <a:r>
                        <a:rPr lang="fr-FR" sz="1800" u="none" strike="noStrike" dirty="0">
                          <a:effectLst/>
                        </a:rPr>
                        <a:t>Nbre IMG</a:t>
                      </a:r>
                      <a:endParaRPr lang="fr-FR"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fr-FR" sz="1800" u="none" strike="noStrike" dirty="0" err="1">
                          <a:effectLst/>
                        </a:rPr>
                        <a:t>Nbre</a:t>
                      </a:r>
                      <a:r>
                        <a:rPr lang="fr-FR" sz="1800" u="none" strike="noStrike" dirty="0">
                          <a:effectLst/>
                        </a:rPr>
                        <a:t> morts</a:t>
                      </a:r>
                      <a:r>
                        <a:rPr lang="fr-FR" sz="1800" u="none" strike="noStrike" baseline="0" dirty="0">
                          <a:effectLst/>
                        </a:rPr>
                        <a:t> fœtales spontanées</a:t>
                      </a:r>
                      <a:endParaRPr lang="fr-FR"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fr-FR" sz="1800" u="none" strike="noStrike" dirty="0">
                          <a:effectLst/>
                        </a:rPr>
                        <a:t>Nbre d'enfants nés vivants</a:t>
                      </a:r>
                      <a:endParaRPr lang="fr-FR" sz="1800" b="1" i="0" u="none" strike="noStrike" dirty="0">
                        <a:solidFill>
                          <a:srgbClr val="000000"/>
                        </a:solidFill>
                        <a:effectLst/>
                        <a:latin typeface="Calibri" panose="020F0502020204030204" pitchFamily="34" charset="0"/>
                      </a:endParaRPr>
                    </a:p>
                  </a:txBody>
                  <a:tcPr marL="9525" marR="9525" marT="9525" marB="0" anchor="ct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352656622"/>
                  </a:ext>
                </a:extLst>
              </a:tr>
              <a:tr h="551170">
                <a:tc>
                  <a:txBody>
                    <a:bodyPr/>
                    <a:lstStyle/>
                    <a:p>
                      <a:pPr algn="ctr" fontAlgn="b"/>
                      <a:r>
                        <a:rPr lang="fr-FR" sz="1800" u="none" strike="noStrike" dirty="0">
                          <a:effectLst/>
                        </a:rPr>
                        <a:t> </a:t>
                      </a:r>
                      <a:endParaRPr lang="fr-FR"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800" u="none" strike="noStrike" dirty="0">
                          <a:effectLst/>
                        </a:rPr>
                        <a:t> </a:t>
                      </a:r>
                      <a:endParaRPr lang="fr-FR"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800" u="none" strike="noStrike" dirty="0">
                          <a:effectLst/>
                        </a:rPr>
                        <a:t> </a:t>
                      </a:r>
                      <a:endParaRPr lang="fr-FR"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800" u="none" strike="noStrike" dirty="0">
                          <a:effectLst/>
                        </a:rPr>
                        <a:t> </a:t>
                      </a:r>
                      <a:endParaRPr lang="fr-FR"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800" u="none" strike="noStrike" dirty="0">
                          <a:effectLst/>
                        </a:rPr>
                        <a:t> </a:t>
                      </a:r>
                      <a:endParaRPr lang="fr-FR"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800" u="none" strike="noStrike" dirty="0">
                          <a:effectLst/>
                        </a:rPr>
                        <a:t> </a:t>
                      </a:r>
                      <a:endParaRPr lang="fr-FR"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800" u="none" strike="noStrike" dirty="0">
                          <a:effectLst/>
                        </a:rPr>
                        <a:t> </a:t>
                      </a:r>
                      <a:endParaRPr lang="fr-FR"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fr-FR" sz="1800" u="none" strike="noStrike" dirty="0">
                          <a:effectLst/>
                        </a:rPr>
                        <a:t> </a:t>
                      </a:r>
                      <a:endParaRPr lang="fr-FR"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76529711"/>
                  </a:ext>
                </a:extLst>
              </a:tr>
            </a:tbl>
          </a:graphicData>
        </a:graphic>
      </p:graphicFrame>
    </p:spTree>
    <p:extLst>
      <p:ext uri="{BB962C8B-B14F-4D97-AF65-F5344CB8AC3E}">
        <p14:creationId xmlns:p14="http://schemas.microsoft.com/office/powerpoint/2010/main" val="228120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a:extLst>
              <a:ext uri="{FF2B5EF4-FFF2-40B4-BE49-F238E27FC236}">
                <a16:creationId xmlns:a16="http://schemas.microsoft.com/office/drawing/2014/main" id="{6DCB1A78-6B6E-446C-BC3F-5591F2E86B9B}"/>
              </a:ext>
            </a:extLst>
          </p:cNvPr>
          <p:cNvSpPr>
            <a:spLocks noGrp="1"/>
          </p:cNvSpPr>
          <p:nvPr>
            <p:ph idx="1"/>
          </p:nvPr>
        </p:nvSpPr>
        <p:spPr>
          <a:xfrm>
            <a:off x="838200" y="1381878"/>
            <a:ext cx="5999328" cy="4898961"/>
          </a:xfrm>
          <a:ln>
            <a:solidFill>
              <a:schemeClr val="accent5">
                <a:lumMod val="75000"/>
              </a:schemeClr>
            </a:solidFill>
          </a:ln>
        </p:spPr>
        <p:txBody>
          <a:bodyPr>
            <a:noAutofit/>
          </a:bodyPr>
          <a:lstStyle/>
          <a:p>
            <a:endParaRPr lang="fr-FR" sz="500" dirty="0"/>
          </a:p>
          <a:p>
            <a:r>
              <a:rPr lang="fr-FR" sz="1800" b="1" dirty="0"/>
              <a:t>Grossesse multiple :     </a:t>
            </a:r>
            <a:r>
              <a:rPr lang="fr-FR" sz="1800" dirty="0" smtClean="0"/>
              <a:t>Oui </a:t>
            </a:r>
            <a:r>
              <a:rPr lang="fr-FR" sz="1800" dirty="0">
                <a:sym typeface="Wingdings" panose="05000000000000000000" pitchFamily="2" charset="2"/>
              </a:rPr>
              <a:t>     </a:t>
            </a:r>
            <a:r>
              <a:rPr lang="fr-FR" sz="1800" dirty="0"/>
              <a:t>Non</a:t>
            </a:r>
            <a:r>
              <a:rPr lang="fr-FR" sz="1800" dirty="0">
                <a:sym typeface="Wingdings" panose="05000000000000000000" pitchFamily="2" charset="2"/>
              </a:rPr>
              <a:t> </a:t>
            </a:r>
          </a:p>
          <a:p>
            <a:pPr lvl="1">
              <a:buFont typeface="Wingdings" panose="05000000000000000000" pitchFamily="2" charset="2"/>
              <a:buChar char="Ø"/>
            </a:pPr>
            <a:r>
              <a:rPr lang="fr-FR" sz="1600" dirty="0"/>
              <a:t>Si oui, nombre de fœtus : …..</a:t>
            </a:r>
          </a:p>
          <a:p>
            <a:pPr marL="457200" lvl="1" indent="0">
              <a:buNone/>
            </a:pPr>
            <a:endParaRPr lang="fr-FR" sz="1000" dirty="0"/>
          </a:p>
          <a:p>
            <a:r>
              <a:rPr lang="fr-FR" sz="1800" b="1" dirty="0"/>
              <a:t>Suivi régulier :     </a:t>
            </a:r>
            <a:r>
              <a:rPr lang="fr-FR" sz="1800" dirty="0"/>
              <a:t>Oui </a:t>
            </a:r>
            <a:r>
              <a:rPr lang="fr-FR" sz="1800" dirty="0">
                <a:sym typeface="Wingdings" panose="05000000000000000000" pitchFamily="2" charset="2"/>
              </a:rPr>
              <a:t></a:t>
            </a:r>
            <a:r>
              <a:rPr lang="fr-FR" sz="1800" dirty="0"/>
              <a:t>     Non</a:t>
            </a:r>
            <a:r>
              <a:rPr lang="fr-FR" sz="1800" dirty="0">
                <a:sym typeface="Wingdings" panose="05000000000000000000" pitchFamily="2" charset="2"/>
              </a:rPr>
              <a:t></a:t>
            </a:r>
            <a:r>
              <a:rPr lang="fr-FR" sz="1800" dirty="0"/>
              <a:t> </a:t>
            </a:r>
          </a:p>
          <a:p>
            <a:pPr lvl="1">
              <a:buFont typeface="Wingdings" panose="05000000000000000000" pitchFamily="2" charset="2"/>
              <a:buChar char="Ø"/>
            </a:pPr>
            <a:r>
              <a:rPr lang="fr-FR" sz="1600" dirty="0"/>
              <a:t>Suivi par :     SF </a:t>
            </a:r>
            <a:r>
              <a:rPr lang="fr-FR" sz="1600" dirty="0">
                <a:sym typeface="Wingdings" panose="05000000000000000000" pitchFamily="2" charset="2"/>
              </a:rPr>
              <a:t>   </a:t>
            </a:r>
            <a:r>
              <a:rPr lang="fr-FR" sz="1600" dirty="0"/>
              <a:t>  GO </a:t>
            </a:r>
            <a:r>
              <a:rPr lang="fr-FR" sz="1600" dirty="0">
                <a:sym typeface="Wingdings" panose="05000000000000000000" pitchFamily="2" charset="2"/>
              </a:rPr>
              <a:t>   </a:t>
            </a:r>
            <a:r>
              <a:rPr lang="fr-FR" sz="1600" dirty="0"/>
              <a:t>  Généraliste </a:t>
            </a:r>
            <a:r>
              <a:rPr lang="fr-FR" sz="1600" dirty="0">
                <a:sym typeface="Wingdings" panose="05000000000000000000" pitchFamily="2" charset="2"/>
              </a:rPr>
              <a:t></a:t>
            </a:r>
            <a:r>
              <a:rPr lang="fr-FR" sz="1600" dirty="0"/>
              <a:t> </a:t>
            </a:r>
          </a:p>
          <a:p>
            <a:pPr lvl="1">
              <a:buFont typeface="Wingdings" panose="05000000000000000000" pitchFamily="2" charset="2"/>
              <a:buChar char="Ø"/>
            </a:pPr>
            <a:r>
              <a:rPr lang="fr-FR" sz="1600" dirty="0"/>
              <a:t>Type de suivi :     Libéral </a:t>
            </a:r>
            <a:r>
              <a:rPr lang="fr-FR" sz="1600" dirty="0">
                <a:sym typeface="Wingdings" panose="05000000000000000000" pitchFamily="2" charset="2"/>
              </a:rPr>
              <a:t></a:t>
            </a:r>
            <a:r>
              <a:rPr lang="fr-FR" sz="1600" dirty="0"/>
              <a:t>     Hospitalier </a:t>
            </a:r>
            <a:r>
              <a:rPr lang="fr-FR" sz="1600" dirty="0">
                <a:sym typeface="Wingdings" panose="05000000000000000000" pitchFamily="2" charset="2"/>
              </a:rPr>
              <a:t></a:t>
            </a:r>
            <a:r>
              <a:rPr lang="fr-FR" sz="1600" dirty="0"/>
              <a:t> </a:t>
            </a:r>
          </a:p>
          <a:p>
            <a:pPr marL="457200" lvl="1" indent="0">
              <a:buNone/>
            </a:pPr>
            <a:endParaRPr lang="fr-FR" sz="1000" dirty="0"/>
          </a:p>
          <a:p>
            <a:r>
              <a:rPr lang="fr-FR" sz="1800" b="1" dirty="0"/>
              <a:t>Informations sur le suivi de la grossesse disponibles :   </a:t>
            </a:r>
            <a:endParaRPr lang="fr-FR" sz="1800" b="1" dirty="0" smtClean="0"/>
          </a:p>
          <a:p>
            <a:pPr marL="0" indent="0">
              <a:buNone/>
            </a:pPr>
            <a:r>
              <a:rPr lang="fr-FR" sz="1800" b="1" dirty="0"/>
              <a:t> </a:t>
            </a:r>
            <a:r>
              <a:rPr lang="fr-FR" sz="1800" b="1" dirty="0" smtClean="0"/>
              <a:t>          </a:t>
            </a:r>
            <a:r>
              <a:rPr lang="fr-FR" sz="1800" dirty="0"/>
              <a:t>Oui </a:t>
            </a:r>
            <a:r>
              <a:rPr lang="fr-FR" sz="1800" dirty="0">
                <a:sym typeface="Wingdings" panose="05000000000000000000" pitchFamily="2" charset="2"/>
              </a:rPr>
              <a:t></a:t>
            </a:r>
            <a:r>
              <a:rPr lang="fr-FR" sz="1800" dirty="0"/>
              <a:t>     Non</a:t>
            </a:r>
            <a:r>
              <a:rPr lang="fr-FR" sz="1800" dirty="0">
                <a:sym typeface="Wingdings" panose="05000000000000000000" pitchFamily="2" charset="2"/>
              </a:rPr>
              <a:t></a:t>
            </a:r>
            <a:r>
              <a:rPr lang="fr-FR" sz="1800" dirty="0"/>
              <a:t> </a:t>
            </a:r>
          </a:p>
          <a:p>
            <a:endParaRPr lang="fr-FR" sz="1000" b="1" dirty="0"/>
          </a:p>
          <a:p>
            <a:r>
              <a:rPr lang="fr-FR" sz="1800" b="1" dirty="0"/>
              <a:t>Prise de médicaments à risque</a:t>
            </a:r>
            <a:r>
              <a:rPr lang="fr-FR" sz="1800" b="1" dirty="0">
                <a:solidFill>
                  <a:srgbClr val="FF0000"/>
                </a:solidFill>
                <a:effectLst/>
                <a:ea typeface="Calibri" panose="020F0502020204030204" pitchFamily="34" charset="0"/>
              </a:rPr>
              <a:t>*</a:t>
            </a:r>
            <a:r>
              <a:rPr lang="fr-FR" sz="1800" b="1" dirty="0"/>
              <a:t> durant la grossesse :   </a:t>
            </a:r>
            <a:r>
              <a:rPr lang="fr-FR" sz="1800" b="1" dirty="0" smtClean="0"/>
              <a:t/>
            </a:r>
            <a:br>
              <a:rPr lang="fr-FR" sz="1800" b="1" dirty="0" smtClean="0"/>
            </a:br>
            <a:r>
              <a:rPr lang="fr-FR" sz="1800" b="1" dirty="0" smtClean="0"/>
              <a:t>      </a:t>
            </a:r>
            <a:r>
              <a:rPr lang="fr-FR" sz="1800" dirty="0"/>
              <a:t>Oui </a:t>
            </a:r>
            <a:r>
              <a:rPr lang="fr-FR" sz="1800" dirty="0">
                <a:sym typeface="Wingdings" panose="05000000000000000000" pitchFamily="2" charset="2"/>
              </a:rPr>
              <a:t></a:t>
            </a:r>
            <a:r>
              <a:rPr lang="fr-FR" sz="1800" dirty="0"/>
              <a:t>     Non</a:t>
            </a:r>
            <a:r>
              <a:rPr lang="fr-FR" sz="1800" dirty="0">
                <a:sym typeface="Wingdings" panose="05000000000000000000" pitchFamily="2" charset="2"/>
              </a:rPr>
              <a:t></a:t>
            </a:r>
            <a:r>
              <a:rPr lang="fr-FR" sz="1800" dirty="0"/>
              <a:t> </a:t>
            </a:r>
          </a:p>
          <a:p>
            <a:pPr marL="809625" lvl="1" indent="-57150">
              <a:buFont typeface="Wingdings" panose="05000000000000000000" pitchFamily="2" charset="2"/>
              <a:buChar char="Ø"/>
            </a:pPr>
            <a:r>
              <a:rPr lang="fr-FR" sz="1600" dirty="0" smtClean="0"/>
              <a:t>  Si </a:t>
            </a:r>
            <a:r>
              <a:rPr lang="fr-FR" sz="1600" dirty="0"/>
              <a:t>oui, précisez : ……………… </a:t>
            </a:r>
          </a:p>
          <a:p>
            <a:pPr marL="0" indent="0">
              <a:buNone/>
            </a:pPr>
            <a:endParaRPr lang="fr-FR" sz="500" i="1" dirty="0">
              <a:solidFill>
                <a:srgbClr val="FF0000"/>
              </a:solidFill>
              <a:effectLst/>
              <a:ea typeface="Calibri" panose="020F0502020204030204" pitchFamily="34" charset="0"/>
            </a:endParaRPr>
          </a:p>
          <a:p>
            <a:pPr marL="180975" indent="-95250">
              <a:buNone/>
            </a:pPr>
            <a:r>
              <a:rPr lang="fr-FR" sz="1500" i="1" dirty="0" smtClean="0">
                <a:solidFill>
                  <a:srgbClr val="FF0000"/>
                </a:solidFill>
                <a:effectLst/>
                <a:ea typeface="Calibri" panose="020F0502020204030204" pitchFamily="34" charset="0"/>
              </a:rPr>
              <a:t>* </a:t>
            </a:r>
            <a:r>
              <a:rPr lang="fr-FR" sz="1500" i="1" dirty="0" smtClean="0">
                <a:effectLst/>
                <a:ea typeface="Calibri" panose="020F0502020204030204" pitchFamily="34" charset="0"/>
              </a:rPr>
              <a:t>AINS</a:t>
            </a:r>
            <a:r>
              <a:rPr lang="fr-FR" sz="1500" i="1" dirty="0">
                <a:effectLst/>
                <a:ea typeface="Calibri" panose="020F0502020204030204" pitchFamily="34" charset="0"/>
              </a:rPr>
              <a:t>, antidépresseurs, antiépileptiques, antirétroviraux, ARAII, IEC, </a:t>
            </a:r>
            <a:r>
              <a:rPr lang="fr-FR" sz="1500" i="1" dirty="0" err="1">
                <a:effectLst/>
                <a:ea typeface="Calibri" panose="020F0502020204030204" pitchFamily="34" charset="0"/>
              </a:rPr>
              <a:t>Isotrétinoïne</a:t>
            </a:r>
            <a:r>
              <a:rPr lang="fr-FR" sz="1500" i="1" dirty="0">
                <a:effectLst/>
                <a:ea typeface="Calibri" panose="020F0502020204030204" pitchFamily="34" charset="0"/>
              </a:rPr>
              <a:t>, traitements du rejet de greffe de rein…</a:t>
            </a:r>
          </a:p>
        </p:txBody>
      </p:sp>
      <p:graphicFrame>
        <p:nvGraphicFramePr>
          <p:cNvPr id="7" name="Tableau 11">
            <a:extLst>
              <a:ext uri="{FF2B5EF4-FFF2-40B4-BE49-F238E27FC236}">
                <a16:creationId xmlns:a16="http://schemas.microsoft.com/office/drawing/2014/main" id="{A49EBF32-64AA-4DE5-9FA7-E9F4FCCF11D6}"/>
              </a:ext>
            </a:extLst>
          </p:cNvPr>
          <p:cNvGraphicFramePr>
            <a:graphicFrameLocks noGrp="1"/>
          </p:cNvGraphicFramePr>
          <p:nvPr>
            <p:extLst/>
          </p:nvPr>
        </p:nvGraphicFramePr>
        <p:xfrm>
          <a:off x="7063408" y="1381878"/>
          <a:ext cx="4166200" cy="4898962"/>
        </p:xfrm>
        <a:graphic>
          <a:graphicData uri="http://schemas.openxmlformats.org/drawingml/2006/table">
            <a:tbl>
              <a:tblPr firstRow="1" bandRow="1">
                <a:tableStyleId>{8799B23B-EC83-4686-B30A-512413B5E67A}</a:tableStyleId>
              </a:tblPr>
              <a:tblGrid>
                <a:gridCol w="1315944">
                  <a:extLst>
                    <a:ext uri="{9D8B030D-6E8A-4147-A177-3AD203B41FA5}">
                      <a16:colId xmlns:a16="http://schemas.microsoft.com/office/drawing/2014/main" val="1840619654"/>
                    </a:ext>
                  </a:extLst>
                </a:gridCol>
                <a:gridCol w="518399">
                  <a:extLst>
                    <a:ext uri="{9D8B030D-6E8A-4147-A177-3AD203B41FA5}">
                      <a16:colId xmlns:a16="http://schemas.microsoft.com/office/drawing/2014/main" val="2965267141"/>
                    </a:ext>
                  </a:extLst>
                </a:gridCol>
                <a:gridCol w="590805">
                  <a:extLst>
                    <a:ext uri="{9D8B030D-6E8A-4147-A177-3AD203B41FA5}">
                      <a16:colId xmlns:a16="http://schemas.microsoft.com/office/drawing/2014/main" val="3209180254"/>
                    </a:ext>
                  </a:extLst>
                </a:gridCol>
                <a:gridCol w="1741052">
                  <a:extLst>
                    <a:ext uri="{9D8B030D-6E8A-4147-A177-3AD203B41FA5}">
                      <a16:colId xmlns:a16="http://schemas.microsoft.com/office/drawing/2014/main" val="4165743343"/>
                    </a:ext>
                  </a:extLst>
                </a:gridCol>
              </a:tblGrid>
              <a:tr h="9797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dirty="0">
                          <a:solidFill>
                            <a:schemeClr val="tx1"/>
                          </a:solidFill>
                        </a:rPr>
                        <a:t>Pathologies gravidiques</a:t>
                      </a:r>
                    </a:p>
                  </a:txBody>
                  <a:tcPr>
                    <a:lnL w="12700" cap="flat" cmpd="sng" algn="ctr">
                      <a:solidFill>
                        <a:schemeClr val="accent3"/>
                      </a:solidFill>
                      <a:prstDash val="solid"/>
                      <a:round/>
                      <a:headEnd type="none" w="med" len="med"/>
                      <a:tailEnd type="none" w="med" len="med"/>
                    </a:lnL>
                    <a:lnT w="12700" cap="flat" cmpd="sng" algn="ctr">
                      <a:solidFill>
                        <a:schemeClr val="accent3"/>
                      </a:solidFill>
                      <a:prstDash val="solid"/>
                      <a:round/>
                      <a:headEnd type="none" w="med" len="med"/>
                      <a:tailEnd type="none" w="med" len="med"/>
                    </a:lnT>
                    <a:noFill/>
                  </a:tcPr>
                </a:tc>
                <a:tc>
                  <a:txBody>
                    <a:bodyPr/>
                    <a:lstStyle/>
                    <a:p>
                      <a:r>
                        <a:rPr lang="fr-FR" sz="1800" b="1" dirty="0">
                          <a:solidFill>
                            <a:schemeClr val="tx1"/>
                          </a:solidFill>
                        </a:rPr>
                        <a:t>Oui</a:t>
                      </a:r>
                    </a:p>
                  </a:txBody>
                  <a:tcPr>
                    <a:lnT w="12700" cap="flat" cmpd="sng" algn="ctr">
                      <a:solidFill>
                        <a:schemeClr val="accent3"/>
                      </a:solidFill>
                      <a:prstDash val="solid"/>
                      <a:round/>
                      <a:headEnd type="none" w="med" len="med"/>
                      <a:tailEnd type="none" w="med" len="med"/>
                    </a:lnT>
                    <a:noFill/>
                  </a:tcPr>
                </a:tc>
                <a:tc>
                  <a:txBody>
                    <a:bodyPr/>
                    <a:lstStyle/>
                    <a:p>
                      <a:r>
                        <a:rPr lang="fr-FR" sz="1800" b="1" dirty="0">
                          <a:solidFill>
                            <a:schemeClr val="tx1"/>
                          </a:solidFill>
                        </a:rPr>
                        <a:t>Non</a:t>
                      </a:r>
                    </a:p>
                  </a:txBody>
                  <a:tcPr>
                    <a:lnT w="12700" cap="flat" cmpd="sng" algn="ctr">
                      <a:solidFill>
                        <a:schemeClr val="accent3"/>
                      </a:solidFill>
                      <a:prstDash val="solid"/>
                      <a:round/>
                      <a:headEnd type="none" w="med" len="med"/>
                      <a:tailEnd type="none" w="med" len="med"/>
                    </a:lnT>
                    <a:noFill/>
                  </a:tcPr>
                </a:tc>
                <a:tc>
                  <a:txBody>
                    <a:bodyPr/>
                    <a:lstStyle/>
                    <a:p>
                      <a:r>
                        <a:rPr lang="fr-FR" sz="1800" b="1" dirty="0">
                          <a:solidFill>
                            <a:schemeClr val="tx1"/>
                          </a:solidFill>
                        </a:rPr>
                        <a:t>Terme au moment de la découverte (SA)</a:t>
                      </a:r>
                    </a:p>
                  </a:txBody>
                  <a:tcPr>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noFill/>
                  </a:tcPr>
                </a:tc>
                <a:extLst>
                  <a:ext uri="{0D108BD9-81ED-4DB2-BD59-A6C34878D82A}">
                    <a16:rowId xmlns:a16="http://schemas.microsoft.com/office/drawing/2014/main" val="484151553"/>
                  </a:ext>
                </a:extLst>
              </a:tr>
              <a:tr h="6858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Diabète mal équilibré</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76525546"/>
                  </a:ext>
                </a:extLst>
              </a:tr>
              <a:tr h="6858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Hémorragie antépartum </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4612399"/>
                  </a:ext>
                </a:extLst>
              </a:tr>
              <a:tr h="6858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Pré-éclampsie</a:t>
                      </a:r>
                    </a:p>
                  </a:txBody>
                  <a:tcPr>
                    <a:lnL w="12700" cap="flat" cmpd="sng" algn="ctr">
                      <a:solidFill>
                        <a:schemeClr val="accent3"/>
                      </a:solidFill>
                      <a:prstDash val="solid"/>
                      <a:round/>
                      <a:headEnd type="none" w="med" len="med"/>
                      <a:tailEnd type="none" w="med" len="med"/>
                    </a:lnL>
                  </a:tcPr>
                </a:tc>
                <a:tc>
                  <a:txBody>
                    <a:bodyPr/>
                    <a:lstStyle/>
                    <a:p>
                      <a:endParaRPr lang="fr-FR" sz="180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1687636368"/>
                  </a:ext>
                </a:extLst>
              </a:tr>
              <a:tr h="1861605">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t>Autre, précisez :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dirty="0"/>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hMerge="1">
                  <a:txBody>
                    <a:bodyPr/>
                    <a:lstStyle/>
                    <a:p>
                      <a:endParaRPr lang="fr-FR" sz="2000" dirty="0"/>
                    </a:p>
                  </a:txBody>
                  <a:tcPr>
                    <a:lnB w="12700" cap="flat" cmpd="sng" algn="ctr">
                      <a:solidFill>
                        <a:schemeClr val="accent3"/>
                      </a:solidFill>
                      <a:prstDash val="solid"/>
                      <a:round/>
                      <a:headEnd type="none" w="med" len="med"/>
                      <a:tailEnd type="none" w="med" len="med"/>
                    </a:lnB>
                  </a:tcPr>
                </a:tc>
                <a:tc hMerge="1">
                  <a:txBody>
                    <a:bodyPr/>
                    <a:lstStyle/>
                    <a:p>
                      <a:endParaRPr lang="fr-FR" sz="2000" dirty="0"/>
                    </a:p>
                  </a:txBody>
                  <a:tcPr>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a:txBody>
                    <a:bodyPr/>
                    <a:lstStyle/>
                    <a:p>
                      <a:endParaRPr lang="fr-FR" sz="1800" dirty="0"/>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953966638"/>
                  </a:ext>
                </a:extLst>
              </a:tr>
            </a:tbl>
          </a:graphicData>
        </a:graphic>
      </p:graphicFrame>
      <p:sp>
        <p:nvSpPr>
          <p:cNvPr id="11" name="Titre 1">
            <a:extLst>
              <a:ext uri="{FF2B5EF4-FFF2-40B4-BE49-F238E27FC236}">
                <a16:creationId xmlns:a16="http://schemas.microsoft.com/office/drawing/2014/main" id="{545BAB18-71ED-40F4-AB37-CDE51BAB094F}"/>
              </a:ext>
            </a:extLst>
          </p:cNvPr>
          <p:cNvSpPr>
            <a:spLocks noGrp="1"/>
          </p:cNvSpPr>
          <p:nvPr>
            <p:ph type="title"/>
          </p:nvPr>
        </p:nvSpPr>
        <p:spPr>
          <a:xfrm>
            <a:off x="838200" y="365126"/>
            <a:ext cx="10515600" cy="709695"/>
          </a:xfrm>
        </p:spPr>
        <p:txBody>
          <a:bodyPr>
            <a:normAutofit/>
          </a:bodyPr>
          <a:lstStyle/>
          <a:p>
            <a:r>
              <a:rPr lang="fr-FR" sz="3600" b="1" dirty="0">
                <a:latin typeface="+mn-lt"/>
              </a:rPr>
              <a:t>SUIVI DE LA GROSSESSE (1)</a:t>
            </a:r>
          </a:p>
        </p:txBody>
      </p:sp>
      <p:sp>
        <p:nvSpPr>
          <p:cNvPr id="2" name="Espace réservé du numéro de diapositive 1">
            <a:extLst>
              <a:ext uri="{FF2B5EF4-FFF2-40B4-BE49-F238E27FC236}">
                <a16:creationId xmlns:a16="http://schemas.microsoft.com/office/drawing/2014/main" id="{10078A22-54A0-47F7-9960-F583EFAFEFC6}"/>
              </a:ext>
            </a:extLst>
          </p:cNvPr>
          <p:cNvSpPr>
            <a:spLocks noGrp="1"/>
          </p:cNvSpPr>
          <p:nvPr>
            <p:ph type="sldNum" sz="quarter" idx="12"/>
          </p:nvPr>
        </p:nvSpPr>
        <p:spPr/>
        <p:txBody>
          <a:bodyPr/>
          <a:lstStyle/>
          <a:p>
            <a:fld id="{1F296CD6-F585-4F4E-9BDC-72E84E04FBD4}" type="slidenum">
              <a:rPr lang="fr-FR" smtClean="0"/>
              <a:t>5</a:t>
            </a:fld>
            <a:endParaRPr lang="fr-FR"/>
          </a:p>
        </p:txBody>
      </p:sp>
    </p:spTree>
    <p:extLst>
      <p:ext uri="{BB962C8B-B14F-4D97-AF65-F5344CB8AC3E}">
        <p14:creationId xmlns:p14="http://schemas.microsoft.com/office/powerpoint/2010/main" val="2499747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11">
            <a:extLst>
              <a:ext uri="{FF2B5EF4-FFF2-40B4-BE49-F238E27FC236}">
                <a16:creationId xmlns:a16="http://schemas.microsoft.com/office/drawing/2014/main" id="{252FFC52-4288-444B-B33D-813354F6EE1C}"/>
              </a:ext>
            </a:extLst>
          </p:cNvPr>
          <p:cNvGraphicFramePr>
            <a:graphicFrameLocks noGrp="1"/>
          </p:cNvGraphicFramePr>
          <p:nvPr>
            <p:extLst/>
          </p:nvPr>
        </p:nvGraphicFramePr>
        <p:xfrm>
          <a:off x="838200" y="1306142"/>
          <a:ext cx="7423485" cy="5081189"/>
        </p:xfrm>
        <a:graphic>
          <a:graphicData uri="http://schemas.openxmlformats.org/drawingml/2006/table">
            <a:tbl>
              <a:tblPr firstRow="1" bandRow="1">
                <a:tableStyleId>{8799B23B-EC83-4686-B30A-512413B5E67A}</a:tableStyleId>
              </a:tblPr>
              <a:tblGrid>
                <a:gridCol w="3371036">
                  <a:extLst>
                    <a:ext uri="{9D8B030D-6E8A-4147-A177-3AD203B41FA5}">
                      <a16:colId xmlns:a16="http://schemas.microsoft.com/office/drawing/2014/main" val="1840619654"/>
                    </a:ext>
                  </a:extLst>
                </a:gridCol>
                <a:gridCol w="635616">
                  <a:extLst>
                    <a:ext uri="{9D8B030D-6E8A-4147-A177-3AD203B41FA5}">
                      <a16:colId xmlns:a16="http://schemas.microsoft.com/office/drawing/2014/main" val="2965267141"/>
                    </a:ext>
                  </a:extLst>
                </a:gridCol>
                <a:gridCol w="635617">
                  <a:extLst>
                    <a:ext uri="{9D8B030D-6E8A-4147-A177-3AD203B41FA5}">
                      <a16:colId xmlns:a16="http://schemas.microsoft.com/office/drawing/2014/main" val="3209180254"/>
                    </a:ext>
                  </a:extLst>
                </a:gridCol>
                <a:gridCol w="2781216">
                  <a:extLst>
                    <a:ext uri="{9D8B030D-6E8A-4147-A177-3AD203B41FA5}">
                      <a16:colId xmlns:a16="http://schemas.microsoft.com/office/drawing/2014/main" val="2727315180"/>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dirty="0">
                          <a:solidFill>
                            <a:schemeClr val="tx1"/>
                          </a:solidFill>
                        </a:rPr>
                        <a:t>Anomalies fœtales</a:t>
                      </a:r>
                    </a:p>
                  </a:txBody>
                  <a:tcPr anchor="ctr">
                    <a:lnL w="12700" cap="flat" cmpd="sng" algn="ctr">
                      <a:solidFill>
                        <a:schemeClr val="accent3"/>
                      </a:solidFill>
                      <a:prstDash val="solid"/>
                      <a:round/>
                      <a:headEnd type="none" w="med" len="med"/>
                      <a:tailEnd type="none" w="med" len="med"/>
                    </a:lnL>
                    <a:lnT w="12700" cap="flat" cmpd="sng" algn="ctr">
                      <a:solidFill>
                        <a:schemeClr val="accent3"/>
                      </a:solidFill>
                      <a:prstDash val="solid"/>
                      <a:round/>
                      <a:headEnd type="none" w="med" len="med"/>
                      <a:tailEnd type="none" w="med" len="med"/>
                    </a:lnT>
                    <a:noFill/>
                  </a:tcPr>
                </a:tc>
                <a:tc>
                  <a:txBody>
                    <a:bodyPr/>
                    <a:lstStyle/>
                    <a:p>
                      <a:r>
                        <a:rPr lang="fr-FR" sz="1800" b="1" dirty="0">
                          <a:solidFill>
                            <a:schemeClr val="tx1"/>
                          </a:solidFill>
                        </a:rPr>
                        <a:t>Oui</a:t>
                      </a:r>
                    </a:p>
                  </a:txBody>
                  <a:tcPr anchor="ctr">
                    <a:lnT w="12700" cap="flat" cmpd="sng" algn="ctr">
                      <a:solidFill>
                        <a:schemeClr val="accent3"/>
                      </a:solidFill>
                      <a:prstDash val="solid"/>
                      <a:round/>
                      <a:headEnd type="none" w="med" len="med"/>
                      <a:tailEnd type="none" w="med" len="med"/>
                    </a:lnT>
                    <a:noFill/>
                  </a:tcPr>
                </a:tc>
                <a:tc>
                  <a:txBody>
                    <a:bodyPr/>
                    <a:lstStyle/>
                    <a:p>
                      <a:r>
                        <a:rPr lang="fr-FR" sz="1800" b="1" dirty="0">
                          <a:solidFill>
                            <a:schemeClr val="tx1"/>
                          </a:solidFill>
                        </a:rPr>
                        <a:t>Non</a:t>
                      </a:r>
                    </a:p>
                  </a:txBody>
                  <a:tcPr anchor="ctr">
                    <a:lnT w="12700" cap="flat" cmpd="sng" algn="ctr">
                      <a:solidFill>
                        <a:schemeClr val="accent3"/>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dirty="0">
                          <a:solidFill>
                            <a:schemeClr val="tx1"/>
                          </a:solidFill>
                        </a:rPr>
                        <a:t>Terme au moment de la découverte (SA)</a:t>
                      </a:r>
                    </a:p>
                  </a:txBody>
                  <a:tcPr anchor="ctr">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noFill/>
                  </a:tcPr>
                </a:tc>
                <a:extLst>
                  <a:ext uri="{0D108BD9-81ED-4DB2-BD59-A6C34878D82A}">
                    <a16:rowId xmlns:a16="http://schemas.microsoft.com/office/drawing/2014/main" val="484151553"/>
                  </a:ext>
                </a:extLst>
              </a:tr>
              <a:tr h="4013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Anémie fœtale chronique </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76525546"/>
                  </a:ext>
                </a:extLst>
              </a:tr>
              <a:tr h="382137">
                <a:tc>
                  <a:txBody>
                    <a:bodyPr/>
                    <a:lstStyle/>
                    <a:p>
                      <a:pPr lvl="0"/>
                      <a:r>
                        <a:rPr lang="fr-FR" sz="1800" kern="1200" dirty="0">
                          <a:solidFill>
                            <a:schemeClr val="tx1"/>
                          </a:solidFill>
                          <a:effectLst/>
                          <a:latin typeface="+mn-lt"/>
                          <a:ea typeface="+mn-ea"/>
                          <a:cs typeface="+mn-cs"/>
                        </a:rPr>
                        <a:t>Arythmie cardiaque fœtale </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24612399"/>
                  </a:ext>
                </a:extLst>
              </a:tr>
              <a:tr h="3543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Hémorragies fœtales </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1687636368"/>
                  </a:ext>
                </a:extLst>
              </a:tr>
              <a:tr h="2246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Hydramnios</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2619818799"/>
                  </a:ext>
                </a:extLst>
              </a:tr>
              <a:tr h="3299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Malformations</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626427493"/>
                  </a:ext>
                </a:extLst>
              </a:tr>
              <a:tr h="3299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Oligoamnios</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937153038"/>
                  </a:ext>
                </a:extLst>
              </a:tr>
              <a:tr h="3116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latin typeface="+mn-lt"/>
                          <a:ea typeface="+mn-ea"/>
                          <a:cs typeface="+mn-cs"/>
                        </a:rPr>
                        <a:t>Retard de croissance intra-utérin </a:t>
                      </a: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4265783477"/>
                  </a:ext>
                </a:extLst>
              </a:tr>
              <a:tr h="3248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a:solidFill>
                            <a:schemeClr val="tx1"/>
                          </a:solidFill>
                          <a:effectLst/>
                          <a:latin typeface="+mn-lt"/>
                          <a:ea typeface="+mn-ea"/>
                          <a:cs typeface="+mn-cs"/>
                        </a:rPr>
                        <a:t>RCF anormal en antépratum ou doppler ombilical anormal</a:t>
                      </a:r>
                      <a:endParaRPr lang="fr-FR" sz="1800" kern="1200" dirty="0">
                        <a:solidFill>
                          <a:schemeClr val="tx1"/>
                        </a:solidFill>
                        <a:effectLst/>
                        <a:latin typeface="+mn-lt"/>
                        <a:ea typeface="+mn-ea"/>
                        <a:cs typeface="+mn-cs"/>
                      </a:endParaRPr>
                    </a:p>
                  </a:txBody>
                  <a:tcPr>
                    <a:lnL w="12700" cap="flat" cmpd="sng" algn="ctr">
                      <a:solidFill>
                        <a:schemeClr val="accent3"/>
                      </a:solidFill>
                      <a:prstDash val="solid"/>
                      <a:round/>
                      <a:headEnd type="none" w="med" len="med"/>
                      <a:tailEnd type="none" w="med" len="med"/>
                    </a:lnL>
                  </a:tcPr>
                </a:tc>
                <a:tc>
                  <a:txBody>
                    <a:bodyPr/>
                    <a:lstStyle/>
                    <a:p>
                      <a:endParaRPr lang="fr-FR" sz="1800" dirty="0"/>
                    </a:p>
                  </a:txBody>
                  <a:tcPr/>
                </a:tc>
                <a:tc>
                  <a:txBody>
                    <a:bodyPr/>
                    <a:lstStyle/>
                    <a:p>
                      <a:endParaRPr lang="fr-FR" sz="1800" dirty="0"/>
                    </a:p>
                  </a:txBody>
                  <a:tcPr/>
                </a:tc>
                <a:tc>
                  <a:txBody>
                    <a:bodyPr/>
                    <a:lstStyle/>
                    <a:p>
                      <a:endParaRPr lang="fr-FR" sz="1800" dirty="0"/>
                    </a:p>
                  </a:txBody>
                  <a:tcPr>
                    <a:lnR w="1270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429942644"/>
                  </a:ext>
                </a:extLst>
              </a:tr>
              <a:tr h="368491">
                <a:tc gridSpan="3">
                  <a:txBody>
                    <a:bodyPr/>
                    <a:lstStyle/>
                    <a:p>
                      <a:r>
                        <a:rPr lang="fr-FR" sz="1800" dirty="0"/>
                        <a:t>Autre, précisez : ………………..</a:t>
                      </a:r>
                    </a:p>
                    <a:p>
                      <a:endParaRPr lang="fr-FR" sz="1800" dirty="0"/>
                    </a:p>
                    <a:p>
                      <a:endParaRPr lang="fr-FR" sz="1800" dirty="0"/>
                    </a:p>
                    <a:p>
                      <a:endParaRPr lang="fr-FR" sz="1800" dirty="0"/>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hMerge="1">
                  <a:txBody>
                    <a:bodyPr/>
                    <a:lstStyle/>
                    <a:p>
                      <a:endParaRPr lang="fr-FR" sz="2000" dirty="0"/>
                    </a:p>
                  </a:txBody>
                  <a:tcPr>
                    <a:lnB w="12700" cap="flat" cmpd="sng" algn="ctr">
                      <a:solidFill>
                        <a:schemeClr val="accent3"/>
                      </a:solidFill>
                      <a:prstDash val="solid"/>
                      <a:round/>
                      <a:headEnd type="none" w="med" len="med"/>
                      <a:tailEnd type="none" w="med" len="med"/>
                    </a:lnB>
                  </a:tcPr>
                </a:tc>
                <a:tc hMerge="1">
                  <a:txBody>
                    <a:bodyPr/>
                    <a:lstStyle/>
                    <a:p>
                      <a:endParaRPr lang="fr-FR" sz="2000" dirty="0"/>
                    </a:p>
                  </a:txBody>
                  <a:tcPr>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a:txBody>
                    <a:bodyPr/>
                    <a:lstStyle/>
                    <a:p>
                      <a:endParaRPr lang="fr-FR" sz="1800" dirty="0"/>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953966638"/>
                  </a:ext>
                </a:extLst>
              </a:tr>
            </a:tbl>
          </a:graphicData>
        </a:graphic>
      </p:graphicFrame>
      <p:sp>
        <p:nvSpPr>
          <p:cNvPr id="6" name="Titre 1">
            <a:extLst>
              <a:ext uri="{FF2B5EF4-FFF2-40B4-BE49-F238E27FC236}">
                <a16:creationId xmlns:a16="http://schemas.microsoft.com/office/drawing/2014/main" id="{1C5768A6-285F-4248-988A-E737E619D172}"/>
              </a:ext>
            </a:extLst>
          </p:cNvPr>
          <p:cNvSpPr>
            <a:spLocks noGrp="1"/>
          </p:cNvSpPr>
          <p:nvPr>
            <p:ph type="title"/>
          </p:nvPr>
        </p:nvSpPr>
        <p:spPr>
          <a:xfrm>
            <a:off x="838200" y="365126"/>
            <a:ext cx="10515600" cy="709695"/>
          </a:xfrm>
        </p:spPr>
        <p:txBody>
          <a:bodyPr>
            <a:normAutofit/>
          </a:bodyPr>
          <a:lstStyle/>
          <a:p>
            <a:r>
              <a:rPr lang="fr-FR" sz="3600" b="1" dirty="0">
                <a:latin typeface="+mn-lt"/>
              </a:rPr>
              <a:t>SUIVI DE LA GROSSESSE (2)</a:t>
            </a:r>
          </a:p>
        </p:txBody>
      </p:sp>
      <p:sp>
        <p:nvSpPr>
          <p:cNvPr id="7" name="Espace réservé du contenu 2">
            <a:extLst>
              <a:ext uri="{FF2B5EF4-FFF2-40B4-BE49-F238E27FC236}">
                <a16:creationId xmlns:a16="http://schemas.microsoft.com/office/drawing/2014/main" id="{AEE0A60E-D836-4206-871B-55A4FF893AFD}"/>
              </a:ext>
            </a:extLst>
          </p:cNvPr>
          <p:cNvSpPr>
            <a:spLocks noGrp="1"/>
          </p:cNvSpPr>
          <p:nvPr>
            <p:ph idx="1"/>
          </p:nvPr>
        </p:nvSpPr>
        <p:spPr>
          <a:xfrm>
            <a:off x="8550442" y="1930248"/>
            <a:ext cx="3070058" cy="3633720"/>
          </a:xfrm>
          <a:ln>
            <a:solidFill>
              <a:schemeClr val="accent5">
                <a:lumMod val="75000"/>
              </a:schemeClr>
            </a:solidFill>
          </a:ln>
        </p:spPr>
        <p:txBody>
          <a:bodyPr>
            <a:normAutofit/>
          </a:bodyPr>
          <a:lstStyle/>
          <a:p>
            <a:endParaRPr lang="fr-FR" sz="500" dirty="0"/>
          </a:p>
          <a:p>
            <a:r>
              <a:rPr lang="fr-FR" sz="2000" b="1" dirty="0"/>
              <a:t>Avis CPDPN :       </a:t>
            </a:r>
            <a:br>
              <a:rPr lang="fr-FR" sz="2000" b="1" dirty="0"/>
            </a:br>
            <a:r>
              <a:rPr lang="fr-FR" sz="2000" b="1" dirty="0" smtClean="0"/>
              <a:t>  </a:t>
            </a:r>
            <a:r>
              <a:rPr lang="fr-FR" sz="2000" dirty="0"/>
              <a:t>Oui </a:t>
            </a:r>
            <a:r>
              <a:rPr lang="fr-FR" sz="2000" dirty="0">
                <a:sym typeface="Wingdings" panose="05000000000000000000" pitchFamily="2" charset="2"/>
              </a:rPr>
              <a:t>     Non  </a:t>
            </a:r>
          </a:p>
          <a:p>
            <a:pPr marL="0" indent="0">
              <a:buNone/>
            </a:pPr>
            <a:endParaRPr lang="fr-FR" sz="1000" dirty="0"/>
          </a:p>
          <a:p>
            <a:pPr indent="-47625"/>
            <a:r>
              <a:rPr lang="fr-FR" sz="2000" b="1" dirty="0"/>
              <a:t>Mouvements actifs fœtaux dans les 24h précédant l’accouchement : </a:t>
            </a:r>
            <a:r>
              <a:rPr lang="fr-FR" sz="2000" dirty="0"/>
              <a:t>Présence	</a:t>
            </a:r>
            <a:r>
              <a:rPr lang="fr-FR" sz="2000" dirty="0">
                <a:sym typeface="Wingdings" panose="05000000000000000000" pitchFamily="2" charset="2"/>
              </a:rPr>
              <a:t> </a:t>
            </a:r>
            <a:r>
              <a:rPr lang="fr-FR" sz="2000" dirty="0"/>
              <a:t>Absence	</a:t>
            </a:r>
            <a:r>
              <a:rPr lang="fr-FR" sz="2000" dirty="0">
                <a:sym typeface="Wingdings" panose="05000000000000000000" pitchFamily="2" charset="2"/>
              </a:rPr>
              <a:t> </a:t>
            </a:r>
            <a:r>
              <a:rPr lang="fr-FR" sz="2000" dirty="0"/>
              <a:t>Diminution	</a:t>
            </a:r>
            <a:r>
              <a:rPr lang="fr-FR" sz="2000" dirty="0">
                <a:sym typeface="Wingdings" panose="05000000000000000000" pitchFamily="2" charset="2"/>
              </a:rPr>
              <a:t> </a:t>
            </a:r>
            <a:endParaRPr lang="fr-FR" sz="2000" dirty="0"/>
          </a:p>
          <a:p>
            <a:pPr marL="0" indent="0">
              <a:buNone/>
            </a:pPr>
            <a:endParaRPr lang="fr-FR" sz="1600" i="1" dirty="0"/>
          </a:p>
        </p:txBody>
      </p:sp>
      <p:sp>
        <p:nvSpPr>
          <p:cNvPr id="2" name="Espace réservé du numéro de diapositive 1">
            <a:extLst>
              <a:ext uri="{FF2B5EF4-FFF2-40B4-BE49-F238E27FC236}">
                <a16:creationId xmlns:a16="http://schemas.microsoft.com/office/drawing/2014/main" id="{6D7D4661-D971-464D-9AC8-FF6DB6728003}"/>
              </a:ext>
            </a:extLst>
          </p:cNvPr>
          <p:cNvSpPr>
            <a:spLocks noGrp="1"/>
          </p:cNvSpPr>
          <p:nvPr>
            <p:ph type="sldNum" sz="quarter" idx="12"/>
          </p:nvPr>
        </p:nvSpPr>
        <p:spPr/>
        <p:txBody>
          <a:bodyPr/>
          <a:lstStyle/>
          <a:p>
            <a:fld id="{1F296CD6-F585-4F4E-9BDC-72E84E04FBD4}" type="slidenum">
              <a:rPr lang="fr-FR" smtClean="0"/>
              <a:t>6</a:t>
            </a:fld>
            <a:endParaRPr lang="fr-FR"/>
          </a:p>
        </p:txBody>
      </p:sp>
    </p:spTree>
    <p:extLst>
      <p:ext uri="{BB962C8B-B14F-4D97-AF65-F5344CB8AC3E}">
        <p14:creationId xmlns:p14="http://schemas.microsoft.com/office/powerpoint/2010/main" val="3998595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F46F68-E653-4753-B974-DFDB0CBE352C}"/>
              </a:ext>
            </a:extLst>
          </p:cNvPr>
          <p:cNvSpPr txBox="1">
            <a:spLocks/>
          </p:cNvSpPr>
          <p:nvPr/>
        </p:nvSpPr>
        <p:spPr>
          <a:xfrm>
            <a:off x="838200" y="365126"/>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latin typeface="+mn-lt"/>
              </a:rPr>
              <a:t>SUIVI DE LA GROSSESSE (3)</a:t>
            </a:r>
          </a:p>
        </p:txBody>
      </p:sp>
      <p:sp>
        <p:nvSpPr>
          <p:cNvPr id="3" name="ZoneTexte 2">
            <a:extLst>
              <a:ext uri="{FF2B5EF4-FFF2-40B4-BE49-F238E27FC236}">
                <a16:creationId xmlns:a16="http://schemas.microsoft.com/office/drawing/2014/main" id="{C28B3282-0DD3-4044-92B5-6A2C188A67B2}"/>
              </a:ext>
            </a:extLst>
          </p:cNvPr>
          <p:cNvSpPr txBox="1"/>
          <p:nvPr/>
        </p:nvSpPr>
        <p:spPr>
          <a:xfrm>
            <a:off x="3898596" y="1286374"/>
            <a:ext cx="4106569" cy="461665"/>
          </a:xfrm>
          <a:prstGeom prst="rect">
            <a:avLst/>
          </a:prstGeom>
          <a:noFill/>
        </p:spPr>
        <p:txBody>
          <a:bodyPr wrap="square" rtlCol="0">
            <a:spAutoFit/>
          </a:bodyPr>
          <a:lstStyle/>
          <a:p>
            <a:r>
              <a:rPr lang="fr-FR" sz="2400" b="1" dirty="0"/>
              <a:t>Autres évènements marquants</a:t>
            </a:r>
          </a:p>
        </p:txBody>
      </p:sp>
      <p:sp>
        <p:nvSpPr>
          <p:cNvPr id="4" name="Espace réservé du contenu 2">
            <a:extLst>
              <a:ext uri="{FF2B5EF4-FFF2-40B4-BE49-F238E27FC236}">
                <a16:creationId xmlns:a16="http://schemas.microsoft.com/office/drawing/2014/main" id="{7D19C751-9FA6-4413-BCB7-6C7AC1B9A5CC}"/>
              </a:ext>
            </a:extLst>
          </p:cNvPr>
          <p:cNvSpPr txBox="1">
            <a:spLocks/>
          </p:cNvSpPr>
          <p:nvPr/>
        </p:nvSpPr>
        <p:spPr>
          <a:xfrm>
            <a:off x="838199" y="1959593"/>
            <a:ext cx="10227365" cy="3976579"/>
          </a:xfrm>
          <a:prstGeom prst="rect">
            <a:avLst/>
          </a:prstGeom>
          <a:ln>
            <a:solidFill>
              <a:schemeClr val="accent5">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pPr>
              <a:lnSpc>
                <a:spcPct val="150000"/>
              </a:lnSpc>
            </a:pPr>
            <a:r>
              <a:rPr lang="fr-FR" sz="2000" b="1" dirty="0"/>
              <a:t>Echographies réalisées :     </a:t>
            </a:r>
            <a:r>
              <a:rPr lang="fr-FR" sz="2000" dirty="0"/>
              <a:t>T1 </a:t>
            </a:r>
            <a:r>
              <a:rPr lang="fr-FR" sz="2000" dirty="0">
                <a:sym typeface="Wingdings" panose="05000000000000000000" pitchFamily="2" charset="2"/>
              </a:rPr>
              <a:t>     T2      T3  </a:t>
            </a:r>
          </a:p>
          <a:p>
            <a:pPr lvl="1">
              <a:lnSpc>
                <a:spcPct val="150000"/>
              </a:lnSpc>
              <a:buFont typeface="Wingdings" panose="05000000000000000000" pitchFamily="2" charset="2"/>
              <a:buChar char="Ø"/>
            </a:pPr>
            <a:r>
              <a:rPr lang="fr-FR" sz="2000" dirty="0">
                <a:solidFill>
                  <a:prstClr val="black"/>
                </a:solidFill>
                <a:latin typeface="Calibri" panose="020F0502020204030204"/>
                <a:sym typeface="Wingdings" panose="05000000000000000000" pitchFamily="2" charset="2"/>
              </a:rPr>
              <a:t>Autres anomalies que celles décrites précédemment : </a:t>
            </a:r>
            <a:r>
              <a:rPr lang="fr-FR" sz="2000" dirty="0"/>
              <a:t>……………… </a:t>
            </a:r>
            <a:endParaRPr lang="fr-FR" sz="2000" dirty="0">
              <a:solidFill>
                <a:prstClr val="black"/>
              </a:solidFill>
              <a:latin typeface="Calibri" panose="020F0502020204030204"/>
              <a:sym typeface="Wingdings" panose="05000000000000000000" pitchFamily="2" charset="2"/>
            </a:endParaRPr>
          </a:p>
          <a:p>
            <a:pPr marL="0" indent="0">
              <a:buNone/>
            </a:pPr>
            <a:endParaRPr lang="fr-FR" sz="2000" b="1" dirty="0">
              <a:solidFill>
                <a:prstClr val="black"/>
              </a:solidFill>
              <a:latin typeface="Calibri" panose="020F0502020204030204"/>
              <a:sym typeface="Wingdings" panose="05000000000000000000" pitchFamily="2" charset="2"/>
            </a:endParaRPr>
          </a:p>
          <a:p>
            <a:endParaRPr lang="fr-FR" sz="2000" b="1" dirty="0">
              <a:solidFill>
                <a:prstClr val="black"/>
              </a:solidFill>
              <a:latin typeface="Calibri" panose="020F0502020204030204"/>
              <a:sym typeface="Wingdings" panose="05000000000000000000" pitchFamily="2" charset="2"/>
            </a:endParaRPr>
          </a:p>
          <a:p>
            <a:pPr>
              <a:lnSpc>
                <a:spcPct val="150000"/>
              </a:lnSpc>
            </a:pPr>
            <a:r>
              <a:rPr lang="fr-FR" sz="2000" b="1" dirty="0">
                <a:solidFill>
                  <a:prstClr val="black"/>
                </a:solidFill>
                <a:latin typeface="Calibri" panose="020F0502020204030204"/>
                <a:sym typeface="Wingdings" panose="05000000000000000000" pitchFamily="2" charset="2"/>
              </a:rPr>
              <a:t>Hospitalisations anténatales :  </a:t>
            </a:r>
            <a:r>
              <a:rPr lang="fr-FR" sz="2000" b="1" dirty="0"/>
              <a:t>   </a:t>
            </a:r>
            <a:r>
              <a:rPr lang="fr-FR" sz="2000" dirty="0"/>
              <a:t>Oui </a:t>
            </a:r>
            <a:r>
              <a:rPr lang="fr-FR" sz="2000" dirty="0">
                <a:sym typeface="Wingdings" panose="05000000000000000000" pitchFamily="2" charset="2"/>
              </a:rPr>
              <a:t>     Non  </a:t>
            </a:r>
          </a:p>
          <a:p>
            <a:pPr lvl="1">
              <a:lnSpc>
                <a:spcPct val="150000"/>
              </a:lnSpc>
              <a:buFont typeface="Wingdings" panose="05000000000000000000" pitchFamily="2" charset="2"/>
              <a:buChar char="Ø"/>
            </a:pPr>
            <a:r>
              <a:rPr lang="fr-FR" sz="2000" dirty="0">
                <a:sym typeface="Wingdings" panose="05000000000000000000" pitchFamily="2" charset="2"/>
              </a:rPr>
              <a:t>Précisions : </a:t>
            </a:r>
            <a:r>
              <a:rPr lang="fr-FR" sz="1800" dirty="0"/>
              <a:t>……………… </a:t>
            </a:r>
          </a:p>
          <a:p>
            <a:endParaRPr lang="fr-FR" sz="1800" dirty="0"/>
          </a:p>
          <a:p>
            <a:endParaRPr lang="fr-FR" sz="2000" i="1" dirty="0"/>
          </a:p>
          <a:p>
            <a:endParaRPr lang="fr-FR" sz="2000" i="1" dirty="0"/>
          </a:p>
        </p:txBody>
      </p:sp>
      <p:sp>
        <p:nvSpPr>
          <p:cNvPr id="5" name="Espace réservé du numéro de diapositive 4">
            <a:extLst>
              <a:ext uri="{FF2B5EF4-FFF2-40B4-BE49-F238E27FC236}">
                <a16:creationId xmlns:a16="http://schemas.microsoft.com/office/drawing/2014/main" id="{D5C39E93-5498-4D24-9B69-98226D02D678}"/>
              </a:ext>
            </a:extLst>
          </p:cNvPr>
          <p:cNvSpPr>
            <a:spLocks noGrp="1"/>
          </p:cNvSpPr>
          <p:nvPr>
            <p:ph type="sldNum" sz="quarter" idx="12"/>
          </p:nvPr>
        </p:nvSpPr>
        <p:spPr/>
        <p:txBody>
          <a:bodyPr/>
          <a:lstStyle/>
          <a:p>
            <a:fld id="{1F296CD6-F585-4F4E-9BDC-72E84E04FBD4}" type="slidenum">
              <a:rPr lang="fr-FR" smtClean="0"/>
              <a:t>7</a:t>
            </a:fld>
            <a:endParaRPr lang="fr-FR"/>
          </a:p>
        </p:txBody>
      </p:sp>
    </p:spTree>
    <p:extLst>
      <p:ext uri="{BB962C8B-B14F-4D97-AF65-F5344CB8AC3E}">
        <p14:creationId xmlns:p14="http://schemas.microsoft.com/office/powerpoint/2010/main" val="2889068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57BDB316-540E-49CF-AB64-1302EF72BDF8}"/>
              </a:ext>
            </a:extLst>
          </p:cNvPr>
          <p:cNvSpPr>
            <a:spLocks noGrp="1"/>
          </p:cNvSpPr>
          <p:nvPr>
            <p:ph type="title"/>
          </p:nvPr>
        </p:nvSpPr>
        <p:spPr>
          <a:xfrm>
            <a:off x="838200" y="365126"/>
            <a:ext cx="10515600" cy="709695"/>
          </a:xfrm>
        </p:spPr>
        <p:txBody>
          <a:bodyPr>
            <a:normAutofit/>
          </a:bodyPr>
          <a:lstStyle/>
          <a:p>
            <a:r>
              <a:rPr lang="fr-FR" sz="3600" b="1" dirty="0">
                <a:latin typeface="+mn-lt"/>
              </a:rPr>
              <a:t>ACCOUCHEMENT (1)</a:t>
            </a:r>
          </a:p>
        </p:txBody>
      </p:sp>
      <p:sp>
        <p:nvSpPr>
          <p:cNvPr id="6" name="Espace réservé du contenu 2">
            <a:extLst>
              <a:ext uri="{FF2B5EF4-FFF2-40B4-BE49-F238E27FC236}">
                <a16:creationId xmlns:a16="http://schemas.microsoft.com/office/drawing/2014/main" id="{54102DDF-0D34-4C68-BED5-CB6BE2AE6048}"/>
              </a:ext>
            </a:extLst>
          </p:cNvPr>
          <p:cNvSpPr>
            <a:spLocks noGrp="1"/>
          </p:cNvSpPr>
          <p:nvPr>
            <p:ph idx="1"/>
          </p:nvPr>
        </p:nvSpPr>
        <p:spPr>
          <a:xfrm>
            <a:off x="1467852" y="1205948"/>
            <a:ext cx="9256295" cy="5031079"/>
          </a:xfrm>
          <a:ln>
            <a:solidFill>
              <a:schemeClr val="accent5">
                <a:lumMod val="75000"/>
              </a:schemeClr>
            </a:solidFill>
          </a:ln>
        </p:spPr>
        <p:txBody>
          <a:bodyPr>
            <a:normAutofit/>
          </a:bodyPr>
          <a:lstStyle/>
          <a:p>
            <a:endParaRPr lang="fr-FR" sz="500" dirty="0"/>
          </a:p>
          <a:p>
            <a:r>
              <a:rPr lang="fr-FR" sz="2000" b="1" dirty="0"/>
              <a:t>Réalisation d’un transfert in-utéro :     </a:t>
            </a:r>
            <a:r>
              <a:rPr lang="fr-FR" sz="2000" dirty="0"/>
              <a:t>Oui </a:t>
            </a:r>
            <a:r>
              <a:rPr lang="fr-FR" sz="2000" dirty="0">
                <a:sym typeface="Wingdings" panose="05000000000000000000" pitchFamily="2" charset="2"/>
              </a:rPr>
              <a:t>     Non  </a:t>
            </a:r>
          </a:p>
          <a:p>
            <a:r>
              <a:rPr lang="fr-FR" sz="2000" b="1" dirty="0"/>
              <a:t>Si oui :</a:t>
            </a:r>
          </a:p>
          <a:p>
            <a:pPr lvl="1">
              <a:buFont typeface="Wingdings" panose="05000000000000000000" pitchFamily="2" charset="2"/>
              <a:buChar char="Ø"/>
            </a:pPr>
            <a:r>
              <a:rPr lang="fr-FR" sz="1800" dirty="0"/>
              <a:t>Terme : </a:t>
            </a:r>
            <a:r>
              <a:rPr lang="fr-FR" sz="1800" dirty="0" smtClean="0"/>
              <a:t>……. SA</a:t>
            </a:r>
            <a:endParaRPr lang="fr-FR" sz="1800" dirty="0"/>
          </a:p>
          <a:p>
            <a:pPr lvl="1">
              <a:buFont typeface="Wingdings" panose="05000000000000000000" pitchFamily="2" charset="2"/>
              <a:buChar char="Ø"/>
            </a:pPr>
            <a:r>
              <a:rPr lang="fr-FR" sz="1800" dirty="0"/>
              <a:t>Motif : ………</a:t>
            </a:r>
          </a:p>
          <a:p>
            <a:pPr lvl="1">
              <a:buFont typeface="Wingdings" panose="05000000000000000000" pitchFamily="2" charset="2"/>
              <a:buChar char="Ø"/>
            </a:pPr>
            <a:r>
              <a:rPr lang="fr-FR" sz="1800" dirty="0"/>
              <a:t>Type de la maternité de départ :     I </a:t>
            </a:r>
            <a:r>
              <a:rPr lang="fr-FR" sz="1800" dirty="0">
                <a:sym typeface="Wingdings" panose="05000000000000000000" pitchFamily="2" charset="2"/>
              </a:rPr>
              <a:t>     IIA      IIB      III </a:t>
            </a:r>
            <a:endParaRPr lang="fr-FR" sz="1800" i="1" dirty="0"/>
          </a:p>
          <a:p>
            <a:r>
              <a:rPr lang="fr-FR" sz="2000" b="1" dirty="0"/>
              <a:t>Réalisation d’une </a:t>
            </a:r>
            <a:r>
              <a:rPr lang="fr-FR" sz="2000" b="1" dirty="0" err="1"/>
              <a:t>tocolyse</a:t>
            </a:r>
            <a:r>
              <a:rPr lang="fr-FR" sz="2000" b="1" dirty="0"/>
              <a:t> au cours du travail :   </a:t>
            </a:r>
            <a:r>
              <a:rPr lang="fr-FR" sz="2000" dirty="0"/>
              <a:t>Oui </a:t>
            </a:r>
            <a:r>
              <a:rPr lang="fr-FR" sz="2000" dirty="0">
                <a:sym typeface="Wingdings" panose="05000000000000000000" pitchFamily="2" charset="2"/>
              </a:rPr>
              <a:t>     Non  </a:t>
            </a:r>
            <a:endParaRPr lang="fr-FR" sz="2000" dirty="0"/>
          </a:p>
          <a:p>
            <a:r>
              <a:rPr lang="fr-FR" sz="2000" b="1" dirty="0"/>
              <a:t>Type de la maternité où a eu lieu l’accouchement :     </a:t>
            </a:r>
            <a:r>
              <a:rPr lang="fr-FR" sz="2000" dirty="0"/>
              <a:t>I </a:t>
            </a:r>
            <a:r>
              <a:rPr lang="fr-FR" sz="2000" dirty="0">
                <a:sym typeface="Wingdings" panose="05000000000000000000" pitchFamily="2" charset="2"/>
              </a:rPr>
              <a:t></a:t>
            </a:r>
            <a:r>
              <a:rPr lang="fr-FR" sz="2000" dirty="0"/>
              <a:t>     IIA </a:t>
            </a:r>
            <a:r>
              <a:rPr lang="fr-FR" sz="2000" dirty="0">
                <a:sym typeface="Wingdings" panose="05000000000000000000" pitchFamily="2" charset="2"/>
              </a:rPr>
              <a:t>   </a:t>
            </a:r>
            <a:r>
              <a:rPr lang="fr-FR" sz="2000" dirty="0"/>
              <a:t>  IIB </a:t>
            </a:r>
            <a:r>
              <a:rPr lang="fr-FR" sz="2000" dirty="0">
                <a:sym typeface="Wingdings" panose="05000000000000000000" pitchFamily="2" charset="2"/>
              </a:rPr>
              <a:t>   </a:t>
            </a:r>
            <a:r>
              <a:rPr lang="fr-FR" sz="2000" dirty="0"/>
              <a:t>  III </a:t>
            </a:r>
            <a:r>
              <a:rPr lang="fr-FR" sz="2000" dirty="0">
                <a:sym typeface="Wingdings" panose="05000000000000000000" pitchFamily="2" charset="2"/>
              </a:rPr>
              <a:t></a:t>
            </a:r>
            <a:r>
              <a:rPr lang="fr-FR" sz="2000" dirty="0"/>
              <a:t> </a:t>
            </a:r>
          </a:p>
          <a:p>
            <a:r>
              <a:rPr lang="fr-FR" sz="2000" b="1" dirty="0"/>
              <a:t>Terme :</a:t>
            </a:r>
            <a:r>
              <a:rPr lang="fr-FR" sz="2000" dirty="0"/>
              <a:t> ……  SA</a:t>
            </a:r>
          </a:p>
          <a:p>
            <a:r>
              <a:rPr lang="fr-FR" sz="2000" b="1" dirty="0"/>
              <a:t>Mise en travail :     </a:t>
            </a:r>
            <a:r>
              <a:rPr lang="fr-FR" sz="2000" dirty="0"/>
              <a:t>Spontanée </a:t>
            </a:r>
            <a:r>
              <a:rPr lang="fr-FR" sz="2000" dirty="0">
                <a:sym typeface="Wingdings" panose="05000000000000000000" pitchFamily="2" charset="2"/>
              </a:rPr>
              <a:t>     </a:t>
            </a:r>
            <a:r>
              <a:rPr lang="fr-FR" sz="2000" dirty="0"/>
              <a:t>Déclenchement </a:t>
            </a:r>
            <a:r>
              <a:rPr lang="fr-FR" sz="2000" dirty="0">
                <a:sym typeface="Wingdings" panose="05000000000000000000" pitchFamily="2" charset="2"/>
              </a:rPr>
              <a:t></a:t>
            </a:r>
          </a:p>
          <a:p>
            <a:r>
              <a:rPr lang="fr-FR" sz="2000" b="1" dirty="0"/>
              <a:t>Si déclenchement :   </a:t>
            </a:r>
          </a:p>
          <a:p>
            <a:pPr marL="0" indent="0">
              <a:buNone/>
            </a:pPr>
            <a:r>
              <a:rPr lang="fr-FR" sz="1800" dirty="0"/>
              <a:t>     </a:t>
            </a:r>
            <a:r>
              <a:rPr lang="fr-FR" sz="2000" dirty="0"/>
              <a:t>Maturation cervicale </a:t>
            </a:r>
            <a:r>
              <a:rPr lang="fr-FR" sz="2000" dirty="0">
                <a:sym typeface="Wingdings" panose="05000000000000000000" pitchFamily="2" charset="2"/>
              </a:rPr>
              <a:t>     </a:t>
            </a:r>
            <a:r>
              <a:rPr lang="fr-FR" sz="2000" dirty="0"/>
              <a:t>Prostaglandines </a:t>
            </a:r>
            <a:r>
              <a:rPr lang="fr-FR" sz="2000" dirty="0">
                <a:sym typeface="Wingdings" panose="05000000000000000000" pitchFamily="2" charset="2"/>
              </a:rPr>
              <a:t>     </a:t>
            </a:r>
            <a:r>
              <a:rPr lang="fr-FR" sz="2000" dirty="0"/>
              <a:t>Autre, précisez : ………………  </a:t>
            </a:r>
          </a:p>
          <a:p>
            <a:r>
              <a:rPr lang="fr-FR" sz="2000" b="1" dirty="0"/>
              <a:t>Présentation :</a:t>
            </a:r>
            <a:r>
              <a:rPr lang="fr-FR" sz="2000" dirty="0"/>
              <a:t>     Céphalique </a:t>
            </a:r>
            <a:r>
              <a:rPr lang="fr-FR" sz="2000" dirty="0">
                <a:sym typeface="Wingdings" panose="05000000000000000000" pitchFamily="2" charset="2"/>
              </a:rPr>
              <a:t>  </a:t>
            </a:r>
            <a:r>
              <a:rPr lang="fr-FR" sz="2000" dirty="0"/>
              <a:t>   </a:t>
            </a:r>
            <a:r>
              <a:rPr lang="fr-FR" sz="2000" dirty="0" smtClean="0"/>
              <a:t>Siège </a:t>
            </a:r>
            <a:r>
              <a:rPr lang="fr-FR" sz="2000" dirty="0" smtClean="0">
                <a:sym typeface="Wingdings" panose="05000000000000000000" pitchFamily="2" charset="2"/>
              </a:rPr>
              <a:t>    </a:t>
            </a:r>
            <a:r>
              <a:rPr lang="fr-FR" sz="2000" dirty="0"/>
              <a:t>Transverse </a:t>
            </a:r>
            <a:r>
              <a:rPr lang="fr-FR" sz="2000" dirty="0">
                <a:sym typeface="Wingdings" panose="05000000000000000000" pitchFamily="2" charset="2"/>
              </a:rPr>
              <a:t> </a:t>
            </a:r>
            <a:endParaRPr lang="fr-FR" sz="2000" dirty="0"/>
          </a:p>
        </p:txBody>
      </p:sp>
      <p:sp>
        <p:nvSpPr>
          <p:cNvPr id="2" name="Espace réservé du numéro de diapositive 1">
            <a:extLst>
              <a:ext uri="{FF2B5EF4-FFF2-40B4-BE49-F238E27FC236}">
                <a16:creationId xmlns:a16="http://schemas.microsoft.com/office/drawing/2014/main" id="{B6A504EF-4DE1-4CC9-B1BE-8423E4631B14}"/>
              </a:ext>
            </a:extLst>
          </p:cNvPr>
          <p:cNvSpPr>
            <a:spLocks noGrp="1"/>
          </p:cNvSpPr>
          <p:nvPr>
            <p:ph type="sldNum" sz="quarter" idx="12"/>
          </p:nvPr>
        </p:nvSpPr>
        <p:spPr/>
        <p:txBody>
          <a:bodyPr/>
          <a:lstStyle/>
          <a:p>
            <a:fld id="{1F296CD6-F585-4F4E-9BDC-72E84E04FBD4}" type="slidenum">
              <a:rPr lang="fr-FR" smtClean="0"/>
              <a:t>8</a:t>
            </a:fld>
            <a:endParaRPr lang="fr-FR"/>
          </a:p>
        </p:txBody>
      </p:sp>
    </p:spTree>
    <p:extLst>
      <p:ext uri="{BB962C8B-B14F-4D97-AF65-F5344CB8AC3E}">
        <p14:creationId xmlns:p14="http://schemas.microsoft.com/office/powerpoint/2010/main" val="1574105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2D15AC5-AD99-4EEE-A06B-0F693E11C737}"/>
              </a:ext>
            </a:extLst>
          </p:cNvPr>
          <p:cNvSpPr txBox="1">
            <a:spLocks/>
          </p:cNvSpPr>
          <p:nvPr/>
        </p:nvSpPr>
        <p:spPr>
          <a:xfrm>
            <a:off x="838200" y="3910017"/>
            <a:ext cx="10515600" cy="2022239"/>
          </a:xfrm>
          <a:prstGeom prst="rect">
            <a:avLst/>
          </a:prstGeom>
          <a:ln>
            <a:solidFill>
              <a:schemeClr val="accent5">
                <a:lumMod val="75000"/>
              </a:schemeClr>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500" dirty="0"/>
          </a:p>
          <a:p>
            <a:r>
              <a:rPr lang="fr-FR" sz="2000" b="1" dirty="0"/>
              <a:t>Durée de la phase active du travail : </a:t>
            </a:r>
            <a:r>
              <a:rPr lang="fr-FR" sz="2000" dirty="0"/>
              <a:t>…… </a:t>
            </a:r>
            <a:r>
              <a:rPr lang="fr-FR" sz="2000" dirty="0" smtClean="0"/>
              <a:t>min. </a:t>
            </a:r>
            <a:r>
              <a:rPr lang="fr-FR" sz="2000" dirty="0"/>
              <a:t>ou heure</a:t>
            </a:r>
          </a:p>
          <a:p>
            <a:r>
              <a:rPr lang="fr-FR" sz="2000" b="1" dirty="0"/>
              <a:t>Durée du 2</a:t>
            </a:r>
            <a:r>
              <a:rPr lang="fr-FR" sz="2000" b="1" baseline="30000" dirty="0"/>
              <a:t>ème</a:t>
            </a:r>
            <a:r>
              <a:rPr lang="fr-FR" sz="2000" b="1" dirty="0"/>
              <a:t> stade du travail : </a:t>
            </a:r>
            <a:r>
              <a:rPr lang="fr-FR" sz="2000" dirty="0"/>
              <a:t>…… </a:t>
            </a:r>
            <a:r>
              <a:rPr lang="fr-FR" sz="2000" dirty="0" smtClean="0"/>
              <a:t>min. </a:t>
            </a:r>
            <a:r>
              <a:rPr lang="fr-FR" sz="2000" dirty="0"/>
              <a:t>ou heure</a:t>
            </a:r>
          </a:p>
          <a:p>
            <a:r>
              <a:rPr lang="fr-FR" sz="2000" b="1" dirty="0"/>
              <a:t>Durée des efforts expulsifs : </a:t>
            </a:r>
            <a:r>
              <a:rPr lang="fr-FR" sz="2000" dirty="0"/>
              <a:t>…… </a:t>
            </a:r>
            <a:r>
              <a:rPr lang="fr-FR" sz="2000" dirty="0" smtClean="0"/>
              <a:t>min. </a:t>
            </a:r>
            <a:endParaRPr lang="fr-FR" sz="2000" dirty="0"/>
          </a:p>
          <a:p>
            <a:r>
              <a:rPr lang="fr-FR" sz="2000" b="1" dirty="0"/>
              <a:t>Durée d’ouverture de la poche des eaux : </a:t>
            </a:r>
            <a:r>
              <a:rPr lang="fr-FR" sz="2000" dirty="0"/>
              <a:t>…… </a:t>
            </a:r>
            <a:r>
              <a:rPr lang="fr-FR" sz="2000" dirty="0" smtClean="0"/>
              <a:t>min. </a:t>
            </a:r>
            <a:r>
              <a:rPr lang="fr-FR" sz="2000" dirty="0"/>
              <a:t>ou heure</a:t>
            </a:r>
          </a:p>
          <a:p>
            <a:r>
              <a:rPr lang="fr-FR" sz="2000" b="1" dirty="0"/>
              <a:t>Couleur du liquide amniotique :     </a:t>
            </a:r>
            <a:r>
              <a:rPr lang="fr-FR" sz="2000" dirty="0"/>
              <a:t>Clair </a:t>
            </a:r>
            <a:r>
              <a:rPr lang="fr-FR" sz="2000" dirty="0">
                <a:sym typeface="Wingdings" panose="05000000000000000000" pitchFamily="2" charset="2"/>
              </a:rPr>
              <a:t>     Teinté      Méconial</a:t>
            </a:r>
            <a:r>
              <a:rPr lang="fr-FR" sz="2000" dirty="0"/>
              <a:t> </a:t>
            </a:r>
            <a:r>
              <a:rPr lang="fr-FR" sz="2000" dirty="0">
                <a:sym typeface="Wingdings" panose="05000000000000000000" pitchFamily="2" charset="2"/>
              </a:rPr>
              <a:t>     Sanglant  </a:t>
            </a:r>
          </a:p>
          <a:p>
            <a:endParaRPr lang="fr-FR" sz="2000" i="1" dirty="0"/>
          </a:p>
          <a:p>
            <a:endParaRPr lang="fr-FR" sz="1600" i="1" dirty="0"/>
          </a:p>
          <a:p>
            <a:endParaRPr lang="fr-FR" sz="1800" i="1" dirty="0"/>
          </a:p>
        </p:txBody>
      </p:sp>
      <p:pic>
        <p:nvPicPr>
          <p:cNvPr id="2050" name="Picture 2" descr="Haute Autorité de Santé - Accouchement normal : accompagnement de la  physiologie et interventions médicales">
            <a:extLst>
              <a:ext uri="{FF2B5EF4-FFF2-40B4-BE49-F238E27FC236}">
                <a16:creationId xmlns:a16="http://schemas.microsoft.com/office/drawing/2014/main" id="{B64190BF-72EA-4378-8373-F80B073DB8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2294" y="1455633"/>
            <a:ext cx="6969906" cy="1873162"/>
          </a:xfrm>
          <a:prstGeom prst="rect">
            <a:avLst/>
          </a:prstGeom>
          <a:noFill/>
          <a:extLst>
            <a:ext uri="{909E8E84-426E-40DD-AFC4-6F175D3DCCD1}">
              <a14:hiddenFill xmlns:a14="http://schemas.microsoft.com/office/drawing/2010/main">
                <a:solidFill>
                  <a:srgbClr val="FFFFFF"/>
                </a:solidFill>
              </a14:hiddenFill>
            </a:ext>
          </a:extLst>
        </p:spPr>
      </p:pic>
      <p:sp>
        <p:nvSpPr>
          <p:cNvPr id="16" name="Titre 1">
            <a:extLst>
              <a:ext uri="{FF2B5EF4-FFF2-40B4-BE49-F238E27FC236}">
                <a16:creationId xmlns:a16="http://schemas.microsoft.com/office/drawing/2014/main" id="{018067F3-B835-4628-9707-E4C93A692FC0}"/>
              </a:ext>
            </a:extLst>
          </p:cNvPr>
          <p:cNvSpPr txBox="1">
            <a:spLocks/>
          </p:cNvSpPr>
          <p:nvPr/>
        </p:nvSpPr>
        <p:spPr>
          <a:xfrm>
            <a:off x="838200" y="365126"/>
            <a:ext cx="10515600" cy="7096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latin typeface="+mn-lt"/>
              </a:rPr>
              <a:t>ACCOUCHEMENT (2)</a:t>
            </a:r>
          </a:p>
        </p:txBody>
      </p:sp>
      <p:sp>
        <p:nvSpPr>
          <p:cNvPr id="14" name="ZoneTexte 13">
            <a:extLst>
              <a:ext uri="{FF2B5EF4-FFF2-40B4-BE49-F238E27FC236}">
                <a16:creationId xmlns:a16="http://schemas.microsoft.com/office/drawing/2014/main" id="{DFD857E8-33D0-4752-BA63-F60CE0C9466D}"/>
              </a:ext>
            </a:extLst>
          </p:cNvPr>
          <p:cNvSpPr txBox="1"/>
          <p:nvPr/>
        </p:nvSpPr>
        <p:spPr>
          <a:xfrm>
            <a:off x="773942" y="943681"/>
            <a:ext cx="10644115" cy="400110"/>
          </a:xfrm>
          <a:prstGeom prst="rect">
            <a:avLst/>
          </a:prstGeom>
          <a:noFill/>
        </p:spPr>
        <p:txBody>
          <a:bodyPr wrap="square" rtlCol="0">
            <a:spAutoFit/>
          </a:bodyPr>
          <a:lstStyle/>
          <a:p>
            <a:pPr algn="ctr"/>
            <a:r>
              <a:rPr lang="fr-FR" sz="2000" i="1" dirty="0"/>
              <a:t>Les différents stades du travail </a:t>
            </a:r>
          </a:p>
        </p:txBody>
      </p:sp>
      <p:sp>
        <p:nvSpPr>
          <p:cNvPr id="2" name="Espace réservé du numéro de diapositive 1">
            <a:extLst>
              <a:ext uri="{FF2B5EF4-FFF2-40B4-BE49-F238E27FC236}">
                <a16:creationId xmlns:a16="http://schemas.microsoft.com/office/drawing/2014/main" id="{9D954246-63B6-49F3-82C6-7EED83986471}"/>
              </a:ext>
            </a:extLst>
          </p:cNvPr>
          <p:cNvSpPr>
            <a:spLocks noGrp="1"/>
          </p:cNvSpPr>
          <p:nvPr>
            <p:ph type="sldNum" sz="quarter" idx="12"/>
          </p:nvPr>
        </p:nvSpPr>
        <p:spPr/>
        <p:txBody>
          <a:bodyPr/>
          <a:lstStyle/>
          <a:p>
            <a:fld id="{1F296CD6-F585-4F4E-9BDC-72E84E04FBD4}" type="slidenum">
              <a:rPr lang="fr-FR" smtClean="0"/>
              <a:t>9</a:t>
            </a:fld>
            <a:endParaRPr lang="fr-FR"/>
          </a:p>
        </p:txBody>
      </p:sp>
      <p:sp>
        <p:nvSpPr>
          <p:cNvPr id="4" name="ZoneTexte 3">
            <a:extLst>
              <a:ext uri="{FF2B5EF4-FFF2-40B4-BE49-F238E27FC236}">
                <a16:creationId xmlns:a16="http://schemas.microsoft.com/office/drawing/2014/main" id="{BF318CCC-72B6-412D-B1D5-DC7FBC2BB22B}"/>
              </a:ext>
            </a:extLst>
          </p:cNvPr>
          <p:cNvSpPr txBox="1"/>
          <p:nvPr/>
        </p:nvSpPr>
        <p:spPr>
          <a:xfrm>
            <a:off x="838200" y="3345659"/>
            <a:ext cx="10579858" cy="307777"/>
          </a:xfrm>
          <a:prstGeom prst="rect">
            <a:avLst/>
          </a:prstGeom>
          <a:noFill/>
        </p:spPr>
        <p:txBody>
          <a:bodyPr wrap="square" rtlCol="0">
            <a:spAutoFit/>
          </a:bodyPr>
          <a:lstStyle/>
          <a:p>
            <a:pPr algn="ctr"/>
            <a:r>
              <a:rPr lang="fr-FR" sz="1400" i="1" dirty="0"/>
              <a:t>Source : HAS. Accouchement normal - Accompagnement de la physiologie et interventions médicales. 2017</a:t>
            </a:r>
          </a:p>
        </p:txBody>
      </p:sp>
    </p:spTree>
    <p:extLst>
      <p:ext uri="{BB962C8B-B14F-4D97-AF65-F5344CB8AC3E}">
        <p14:creationId xmlns:p14="http://schemas.microsoft.com/office/powerpoint/2010/main" val="213973343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TM10001114[[fn=Galerie]]</Template>
  <TotalTime>204</TotalTime>
  <Words>2317</Words>
  <Application>Microsoft Office PowerPoint</Application>
  <PresentationFormat>Grand écran</PresentationFormat>
  <Paragraphs>457</Paragraphs>
  <Slides>28</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28</vt:i4>
      </vt:variant>
    </vt:vector>
  </HeadingPairs>
  <TitlesOfParts>
    <vt:vector size="36" baseType="lpstr">
      <vt:lpstr>Arial</vt:lpstr>
      <vt:lpstr>Calibri</vt:lpstr>
      <vt:lpstr>Calibri Light</vt:lpstr>
      <vt:lpstr>Cambria Math</vt:lpstr>
      <vt:lpstr>Courier New</vt:lpstr>
      <vt:lpstr>Times New Roman</vt:lpstr>
      <vt:lpstr>Wingdings</vt:lpstr>
      <vt:lpstr>Thème Office</vt:lpstr>
      <vt:lpstr>RMM décès néonatal précoce </vt:lpstr>
      <vt:lpstr>Aide au remplissage</vt:lpstr>
      <vt:lpstr>CARACTERISTIQUES MATERNELLES</vt:lpstr>
      <vt:lpstr>Antécédents obstétricaux :</vt:lpstr>
      <vt:lpstr>SUIVI DE LA GROSSESSE (1)</vt:lpstr>
      <vt:lpstr>SUIVI DE LA GROSSESSE (2)</vt:lpstr>
      <vt:lpstr>Présentation PowerPoint</vt:lpstr>
      <vt:lpstr>ACCOUCHEMENT (1)</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Cause du décès </vt:lpstr>
      <vt:lpstr>Recherche de la cause du décès</vt:lpstr>
      <vt:lpstr>Codage PMSI versant néonatal si décès en SDN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RMM Décès fœtal</dc:title>
  <dc:creator>amandine aranda</dc:creator>
  <cp:lastModifiedBy>CREUTZ Margaux</cp:lastModifiedBy>
  <cp:revision>42</cp:revision>
  <dcterms:created xsi:type="dcterms:W3CDTF">2019-05-17T06:56:14Z</dcterms:created>
  <dcterms:modified xsi:type="dcterms:W3CDTF">2023-11-24T14:59:23Z</dcterms:modified>
</cp:coreProperties>
</file>