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72" r:id="rId4"/>
    <p:sldId id="257" r:id="rId5"/>
    <p:sldId id="273" r:id="rId6"/>
    <p:sldId id="274" r:id="rId7"/>
    <p:sldId id="275" r:id="rId8"/>
    <p:sldId id="269" r:id="rId9"/>
    <p:sldId id="276" r:id="rId10"/>
    <p:sldId id="277" r:id="rId11"/>
    <p:sldId id="278" r:id="rId12"/>
    <p:sldId id="279" r:id="rId13"/>
    <p:sldId id="280" r:id="rId14"/>
    <p:sldId id="281" r:id="rId15"/>
    <p:sldId id="282" r:id="rId16"/>
    <p:sldId id="284" r:id="rId17"/>
    <p:sldId id="266" r:id="rId18"/>
    <p:sldId id="267" r:id="rId19"/>
    <p:sldId id="270" r:id="rId20"/>
    <p:sldId id="271" r:id="rId21"/>
    <p:sldId id="285" r:id="rId2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32"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24C663-3C27-43BC-99E9-B9C690048EF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FA0D2B9-F4A9-4AAE-BF16-FBB2508B34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F904C465-83C3-43F8-92B6-04BDF75E6BD0}"/>
              </a:ext>
            </a:extLst>
          </p:cNvPr>
          <p:cNvSpPr>
            <a:spLocks noGrp="1"/>
          </p:cNvSpPr>
          <p:nvPr>
            <p:ph type="dt" sz="half" idx="10"/>
          </p:nvPr>
        </p:nvSpPr>
        <p:spPr/>
        <p:txBody>
          <a:bodyPr/>
          <a:lstStyle/>
          <a:p>
            <a:fld id="{0860F817-33B8-4AA9-A52D-D1DC2EDCDCC7}" type="datetimeFigureOut">
              <a:rPr lang="fr-FR" smtClean="0"/>
              <a:t>28/11/2023</a:t>
            </a:fld>
            <a:endParaRPr lang="fr-FR"/>
          </a:p>
        </p:txBody>
      </p:sp>
      <p:sp>
        <p:nvSpPr>
          <p:cNvPr id="5" name="Espace réservé du pied de page 4">
            <a:extLst>
              <a:ext uri="{FF2B5EF4-FFF2-40B4-BE49-F238E27FC236}">
                <a16:creationId xmlns:a16="http://schemas.microsoft.com/office/drawing/2014/main" id="{E1CF46E1-1BDF-4F18-80C7-B79112DF130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594557A-CE33-4A85-A4D9-6FC57DD1D11B}"/>
              </a:ext>
            </a:extLst>
          </p:cNvPr>
          <p:cNvSpPr>
            <a:spLocks noGrp="1"/>
          </p:cNvSpPr>
          <p:nvPr>
            <p:ph type="sldNum" sz="quarter" idx="12"/>
          </p:nvPr>
        </p:nvSpPr>
        <p:spPr/>
        <p:txBody>
          <a:bodyPr/>
          <a:lstStyle/>
          <a:p>
            <a:fld id="{D5A5BDED-90D6-4721-8094-BCAC059B2F20}" type="slidenum">
              <a:rPr lang="fr-FR" smtClean="0"/>
              <a:t>‹N°›</a:t>
            </a:fld>
            <a:endParaRPr lang="fr-FR"/>
          </a:p>
        </p:txBody>
      </p:sp>
    </p:spTree>
    <p:extLst>
      <p:ext uri="{BB962C8B-B14F-4D97-AF65-F5344CB8AC3E}">
        <p14:creationId xmlns:p14="http://schemas.microsoft.com/office/powerpoint/2010/main" val="360585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4DA7A8-B5DA-495F-BF9C-E79B2183FE30}"/>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740B4DD5-21FE-4C69-9F22-246AB8E4D8FC}"/>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5FB4312-0BAD-4F10-9D88-FEFC7B675519}"/>
              </a:ext>
            </a:extLst>
          </p:cNvPr>
          <p:cNvSpPr>
            <a:spLocks noGrp="1"/>
          </p:cNvSpPr>
          <p:nvPr>
            <p:ph type="dt" sz="half" idx="10"/>
          </p:nvPr>
        </p:nvSpPr>
        <p:spPr/>
        <p:txBody>
          <a:bodyPr/>
          <a:lstStyle/>
          <a:p>
            <a:fld id="{0860F817-33B8-4AA9-A52D-D1DC2EDCDCC7}" type="datetimeFigureOut">
              <a:rPr lang="fr-FR" smtClean="0"/>
              <a:t>28/11/2023</a:t>
            </a:fld>
            <a:endParaRPr lang="fr-FR"/>
          </a:p>
        </p:txBody>
      </p:sp>
      <p:sp>
        <p:nvSpPr>
          <p:cNvPr id="5" name="Espace réservé du pied de page 4">
            <a:extLst>
              <a:ext uri="{FF2B5EF4-FFF2-40B4-BE49-F238E27FC236}">
                <a16:creationId xmlns:a16="http://schemas.microsoft.com/office/drawing/2014/main" id="{363FACC5-764C-40B0-8216-3E9C70D1C24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B7A4C0C-7E47-41D8-B327-F886E8698FFE}"/>
              </a:ext>
            </a:extLst>
          </p:cNvPr>
          <p:cNvSpPr>
            <a:spLocks noGrp="1"/>
          </p:cNvSpPr>
          <p:nvPr>
            <p:ph type="sldNum" sz="quarter" idx="12"/>
          </p:nvPr>
        </p:nvSpPr>
        <p:spPr/>
        <p:txBody>
          <a:bodyPr/>
          <a:lstStyle/>
          <a:p>
            <a:fld id="{D5A5BDED-90D6-4721-8094-BCAC059B2F20}" type="slidenum">
              <a:rPr lang="fr-FR" smtClean="0"/>
              <a:t>‹N°›</a:t>
            </a:fld>
            <a:endParaRPr lang="fr-FR"/>
          </a:p>
        </p:txBody>
      </p:sp>
    </p:spTree>
    <p:extLst>
      <p:ext uri="{BB962C8B-B14F-4D97-AF65-F5344CB8AC3E}">
        <p14:creationId xmlns:p14="http://schemas.microsoft.com/office/powerpoint/2010/main" val="1144569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0750677E-668A-49A8-B963-C6CC7835AB1E}"/>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EFC09380-F605-4099-8056-712A677CE3A9}"/>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8AC8241-6373-4B46-A395-65EF92E8E317}"/>
              </a:ext>
            </a:extLst>
          </p:cNvPr>
          <p:cNvSpPr>
            <a:spLocks noGrp="1"/>
          </p:cNvSpPr>
          <p:nvPr>
            <p:ph type="dt" sz="half" idx="10"/>
          </p:nvPr>
        </p:nvSpPr>
        <p:spPr/>
        <p:txBody>
          <a:bodyPr/>
          <a:lstStyle/>
          <a:p>
            <a:fld id="{0860F817-33B8-4AA9-A52D-D1DC2EDCDCC7}" type="datetimeFigureOut">
              <a:rPr lang="fr-FR" smtClean="0"/>
              <a:t>28/11/2023</a:t>
            </a:fld>
            <a:endParaRPr lang="fr-FR"/>
          </a:p>
        </p:txBody>
      </p:sp>
      <p:sp>
        <p:nvSpPr>
          <p:cNvPr id="5" name="Espace réservé du pied de page 4">
            <a:extLst>
              <a:ext uri="{FF2B5EF4-FFF2-40B4-BE49-F238E27FC236}">
                <a16:creationId xmlns:a16="http://schemas.microsoft.com/office/drawing/2014/main" id="{94FC08EC-6122-4055-8507-6D34CA310CF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89AE41B-625E-4C98-851E-22100DF0DEBA}"/>
              </a:ext>
            </a:extLst>
          </p:cNvPr>
          <p:cNvSpPr>
            <a:spLocks noGrp="1"/>
          </p:cNvSpPr>
          <p:nvPr>
            <p:ph type="sldNum" sz="quarter" idx="12"/>
          </p:nvPr>
        </p:nvSpPr>
        <p:spPr/>
        <p:txBody>
          <a:bodyPr/>
          <a:lstStyle/>
          <a:p>
            <a:fld id="{D5A5BDED-90D6-4721-8094-BCAC059B2F20}" type="slidenum">
              <a:rPr lang="fr-FR" smtClean="0"/>
              <a:t>‹N°›</a:t>
            </a:fld>
            <a:endParaRPr lang="fr-FR"/>
          </a:p>
        </p:txBody>
      </p:sp>
    </p:spTree>
    <p:extLst>
      <p:ext uri="{BB962C8B-B14F-4D97-AF65-F5344CB8AC3E}">
        <p14:creationId xmlns:p14="http://schemas.microsoft.com/office/powerpoint/2010/main" val="2528956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791151-0269-41AA-802B-7CE78858355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7FCDDB6-4058-4F42-9D8F-AAB98BA3C38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FB737FF-124F-4843-8D78-1972999EFD85}"/>
              </a:ext>
            </a:extLst>
          </p:cNvPr>
          <p:cNvSpPr>
            <a:spLocks noGrp="1"/>
          </p:cNvSpPr>
          <p:nvPr>
            <p:ph type="dt" sz="half" idx="10"/>
          </p:nvPr>
        </p:nvSpPr>
        <p:spPr/>
        <p:txBody>
          <a:bodyPr/>
          <a:lstStyle/>
          <a:p>
            <a:fld id="{0860F817-33B8-4AA9-A52D-D1DC2EDCDCC7}" type="datetimeFigureOut">
              <a:rPr lang="fr-FR" smtClean="0"/>
              <a:t>28/11/2023</a:t>
            </a:fld>
            <a:endParaRPr lang="fr-FR"/>
          </a:p>
        </p:txBody>
      </p:sp>
      <p:sp>
        <p:nvSpPr>
          <p:cNvPr id="5" name="Espace réservé du pied de page 4">
            <a:extLst>
              <a:ext uri="{FF2B5EF4-FFF2-40B4-BE49-F238E27FC236}">
                <a16:creationId xmlns:a16="http://schemas.microsoft.com/office/drawing/2014/main" id="{AD0B010A-A4D7-4920-BC3B-8AD5EEE6D84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A4B1662-FF9E-4503-A69F-F82956B9A321}"/>
              </a:ext>
            </a:extLst>
          </p:cNvPr>
          <p:cNvSpPr>
            <a:spLocks noGrp="1"/>
          </p:cNvSpPr>
          <p:nvPr>
            <p:ph type="sldNum" sz="quarter" idx="12"/>
          </p:nvPr>
        </p:nvSpPr>
        <p:spPr/>
        <p:txBody>
          <a:bodyPr/>
          <a:lstStyle/>
          <a:p>
            <a:fld id="{D5A5BDED-90D6-4721-8094-BCAC059B2F20}" type="slidenum">
              <a:rPr lang="fr-FR" smtClean="0"/>
              <a:t>‹N°›</a:t>
            </a:fld>
            <a:endParaRPr lang="fr-FR"/>
          </a:p>
        </p:txBody>
      </p:sp>
    </p:spTree>
    <p:extLst>
      <p:ext uri="{BB962C8B-B14F-4D97-AF65-F5344CB8AC3E}">
        <p14:creationId xmlns:p14="http://schemas.microsoft.com/office/powerpoint/2010/main" val="2440106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AD3DB2-9EFD-4C7D-9039-1C1ECC57E85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3192A8BB-6E55-4D37-A233-CBD3FB4CC5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8C263901-E365-402D-AB55-ABC77EF7ADB3}"/>
              </a:ext>
            </a:extLst>
          </p:cNvPr>
          <p:cNvSpPr>
            <a:spLocks noGrp="1"/>
          </p:cNvSpPr>
          <p:nvPr>
            <p:ph type="dt" sz="half" idx="10"/>
          </p:nvPr>
        </p:nvSpPr>
        <p:spPr/>
        <p:txBody>
          <a:bodyPr/>
          <a:lstStyle/>
          <a:p>
            <a:fld id="{0860F817-33B8-4AA9-A52D-D1DC2EDCDCC7}" type="datetimeFigureOut">
              <a:rPr lang="fr-FR" smtClean="0"/>
              <a:t>28/11/2023</a:t>
            </a:fld>
            <a:endParaRPr lang="fr-FR"/>
          </a:p>
        </p:txBody>
      </p:sp>
      <p:sp>
        <p:nvSpPr>
          <p:cNvPr id="5" name="Espace réservé du pied de page 4">
            <a:extLst>
              <a:ext uri="{FF2B5EF4-FFF2-40B4-BE49-F238E27FC236}">
                <a16:creationId xmlns:a16="http://schemas.microsoft.com/office/drawing/2014/main" id="{96364C93-AB8B-49D6-B328-C6A59E2CD16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AC0205F-AFA2-4682-AFEE-CC17A920DA1E}"/>
              </a:ext>
            </a:extLst>
          </p:cNvPr>
          <p:cNvSpPr>
            <a:spLocks noGrp="1"/>
          </p:cNvSpPr>
          <p:nvPr>
            <p:ph type="sldNum" sz="quarter" idx="12"/>
          </p:nvPr>
        </p:nvSpPr>
        <p:spPr/>
        <p:txBody>
          <a:bodyPr/>
          <a:lstStyle/>
          <a:p>
            <a:fld id="{D5A5BDED-90D6-4721-8094-BCAC059B2F20}" type="slidenum">
              <a:rPr lang="fr-FR" smtClean="0"/>
              <a:t>‹N°›</a:t>
            </a:fld>
            <a:endParaRPr lang="fr-FR"/>
          </a:p>
        </p:txBody>
      </p:sp>
    </p:spTree>
    <p:extLst>
      <p:ext uri="{BB962C8B-B14F-4D97-AF65-F5344CB8AC3E}">
        <p14:creationId xmlns:p14="http://schemas.microsoft.com/office/powerpoint/2010/main" val="4173455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351FB6-4F22-461D-A561-82A4329746C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18F0F3C-006A-4259-B0B7-252228EE21FC}"/>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33748DCC-BC52-465C-9B84-827EEDA17BCC}"/>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1DE34D56-D905-495A-BA65-36A1D1378559}"/>
              </a:ext>
            </a:extLst>
          </p:cNvPr>
          <p:cNvSpPr>
            <a:spLocks noGrp="1"/>
          </p:cNvSpPr>
          <p:nvPr>
            <p:ph type="dt" sz="half" idx="10"/>
          </p:nvPr>
        </p:nvSpPr>
        <p:spPr/>
        <p:txBody>
          <a:bodyPr/>
          <a:lstStyle/>
          <a:p>
            <a:fld id="{0860F817-33B8-4AA9-A52D-D1DC2EDCDCC7}" type="datetimeFigureOut">
              <a:rPr lang="fr-FR" smtClean="0"/>
              <a:t>28/11/2023</a:t>
            </a:fld>
            <a:endParaRPr lang="fr-FR"/>
          </a:p>
        </p:txBody>
      </p:sp>
      <p:sp>
        <p:nvSpPr>
          <p:cNvPr id="6" name="Espace réservé du pied de page 5">
            <a:extLst>
              <a:ext uri="{FF2B5EF4-FFF2-40B4-BE49-F238E27FC236}">
                <a16:creationId xmlns:a16="http://schemas.microsoft.com/office/drawing/2014/main" id="{F3C0506F-D547-4098-A42B-0681929C3A4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1DA026C-8735-411E-9B38-EBD3BF8F9A2E}"/>
              </a:ext>
            </a:extLst>
          </p:cNvPr>
          <p:cNvSpPr>
            <a:spLocks noGrp="1"/>
          </p:cNvSpPr>
          <p:nvPr>
            <p:ph type="sldNum" sz="quarter" idx="12"/>
          </p:nvPr>
        </p:nvSpPr>
        <p:spPr/>
        <p:txBody>
          <a:bodyPr/>
          <a:lstStyle/>
          <a:p>
            <a:fld id="{D5A5BDED-90D6-4721-8094-BCAC059B2F20}" type="slidenum">
              <a:rPr lang="fr-FR" smtClean="0"/>
              <a:t>‹N°›</a:t>
            </a:fld>
            <a:endParaRPr lang="fr-FR"/>
          </a:p>
        </p:txBody>
      </p:sp>
    </p:spTree>
    <p:extLst>
      <p:ext uri="{BB962C8B-B14F-4D97-AF65-F5344CB8AC3E}">
        <p14:creationId xmlns:p14="http://schemas.microsoft.com/office/powerpoint/2010/main" val="506966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ED6DA9-E02E-4D8E-83E2-EAD1BFABF6E4}"/>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403A696-9FC4-427D-856B-7CC10FC3E9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CC998FA2-875A-4BAC-A3AF-0B17F8560B11}"/>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01522A30-AF88-4510-A223-5B062E53BE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B39A671-A0DB-441C-A298-C9EE1A0CD06E}"/>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5406483A-9727-4397-A606-2D4575F8726F}"/>
              </a:ext>
            </a:extLst>
          </p:cNvPr>
          <p:cNvSpPr>
            <a:spLocks noGrp="1"/>
          </p:cNvSpPr>
          <p:nvPr>
            <p:ph type="dt" sz="half" idx="10"/>
          </p:nvPr>
        </p:nvSpPr>
        <p:spPr/>
        <p:txBody>
          <a:bodyPr/>
          <a:lstStyle/>
          <a:p>
            <a:fld id="{0860F817-33B8-4AA9-A52D-D1DC2EDCDCC7}" type="datetimeFigureOut">
              <a:rPr lang="fr-FR" smtClean="0"/>
              <a:t>28/11/2023</a:t>
            </a:fld>
            <a:endParaRPr lang="fr-FR"/>
          </a:p>
        </p:txBody>
      </p:sp>
      <p:sp>
        <p:nvSpPr>
          <p:cNvPr id="8" name="Espace réservé du pied de page 7">
            <a:extLst>
              <a:ext uri="{FF2B5EF4-FFF2-40B4-BE49-F238E27FC236}">
                <a16:creationId xmlns:a16="http://schemas.microsoft.com/office/drawing/2014/main" id="{F63159EA-02CA-44FF-B7FC-3844A26E1B1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9FA7D9AF-BE7E-40D5-9CA3-7E69D8BF8F07}"/>
              </a:ext>
            </a:extLst>
          </p:cNvPr>
          <p:cNvSpPr>
            <a:spLocks noGrp="1"/>
          </p:cNvSpPr>
          <p:nvPr>
            <p:ph type="sldNum" sz="quarter" idx="12"/>
          </p:nvPr>
        </p:nvSpPr>
        <p:spPr/>
        <p:txBody>
          <a:bodyPr/>
          <a:lstStyle/>
          <a:p>
            <a:fld id="{D5A5BDED-90D6-4721-8094-BCAC059B2F20}" type="slidenum">
              <a:rPr lang="fr-FR" smtClean="0"/>
              <a:t>‹N°›</a:t>
            </a:fld>
            <a:endParaRPr lang="fr-FR"/>
          </a:p>
        </p:txBody>
      </p:sp>
    </p:spTree>
    <p:extLst>
      <p:ext uri="{BB962C8B-B14F-4D97-AF65-F5344CB8AC3E}">
        <p14:creationId xmlns:p14="http://schemas.microsoft.com/office/powerpoint/2010/main" val="2546506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2C1AE2-F86A-46F3-A516-E5AC989F6A6D}"/>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930DA058-E22C-4C38-BF1E-26B22A6A942E}"/>
              </a:ext>
            </a:extLst>
          </p:cNvPr>
          <p:cNvSpPr>
            <a:spLocks noGrp="1"/>
          </p:cNvSpPr>
          <p:nvPr>
            <p:ph type="dt" sz="half" idx="10"/>
          </p:nvPr>
        </p:nvSpPr>
        <p:spPr/>
        <p:txBody>
          <a:bodyPr/>
          <a:lstStyle/>
          <a:p>
            <a:fld id="{0860F817-33B8-4AA9-A52D-D1DC2EDCDCC7}" type="datetimeFigureOut">
              <a:rPr lang="fr-FR" smtClean="0"/>
              <a:t>28/11/2023</a:t>
            </a:fld>
            <a:endParaRPr lang="fr-FR"/>
          </a:p>
        </p:txBody>
      </p:sp>
      <p:sp>
        <p:nvSpPr>
          <p:cNvPr id="4" name="Espace réservé du pied de page 3">
            <a:extLst>
              <a:ext uri="{FF2B5EF4-FFF2-40B4-BE49-F238E27FC236}">
                <a16:creationId xmlns:a16="http://schemas.microsoft.com/office/drawing/2014/main" id="{C9CF8A69-64B8-434E-8174-A07E36C57B45}"/>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57FD42A9-72C2-48E4-B7A5-E134B2FBA650}"/>
              </a:ext>
            </a:extLst>
          </p:cNvPr>
          <p:cNvSpPr>
            <a:spLocks noGrp="1"/>
          </p:cNvSpPr>
          <p:nvPr>
            <p:ph type="sldNum" sz="quarter" idx="12"/>
          </p:nvPr>
        </p:nvSpPr>
        <p:spPr/>
        <p:txBody>
          <a:bodyPr/>
          <a:lstStyle/>
          <a:p>
            <a:fld id="{D5A5BDED-90D6-4721-8094-BCAC059B2F20}" type="slidenum">
              <a:rPr lang="fr-FR" smtClean="0"/>
              <a:t>‹N°›</a:t>
            </a:fld>
            <a:endParaRPr lang="fr-FR"/>
          </a:p>
        </p:txBody>
      </p:sp>
    </p:spTree>
    <p:extLst>
      <p:ext uri="{BB962C8B-B14F-4D97-AF65-F5344CB8AC3E}">
        <p14:creationId xmlns:p14="http://schemas.microsoft.com/office/powerpoint/2010/main" val="444378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EA545A6-8DF4-4A24-ACE2-E389AE69A89E}"/>
              </a:ext>
            </a:extLst>
          </p:cNvPr>
          <p:cNvSpPr>
            <a:spLocks noGrp="1"/>
          </p:cNvSpPr>
          <p:nvPr>
            <p:ph type="dt" sz="half" idx="10"/>
          </p:nvPr>
        </p:nvSpPr>
        <p:spPr/>
        <p:txBody>
          <a:bodyPr/>
          <a:lstStyle/>
          <a:p>
            <a:fld id="{0860F817-33B8-4AA9-A52D-D1DC2EDCDCC7}" type="datetimeFigureOut">
              <a:rPr lang="fr-FR" smtClean="0"/>
              <a:t>28/11/2023</a:t>
            </a:fld>
            <a:endParaRPr lang="fr-FR"/>
          </a:p>
        </p:txBody>
      </p:sp>
      <p:sp>
        <p:nvSpPr>
          <p:cNvPr id="3" name="Espace réservé du pied de page 2">
            <a:extLst>
              <a:ext uri="{FF2B5EF4-FFF2-40B4-BE49-F238E27FC236}">
                <a16:creationId xmlns:a16="http://schemas.microsoft.com/office/drawing/2014/main" id="{706A03BB-5849-4B85-97FC-DC95A20AF77C}"/>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B3EDD63D-8A66-4174-8965-78E9AB28A1F2}"/>
              </a:ext>
            </a:extLst>
          </p:cNvPr>
          <p:cNvSpPr>
            <a:spLocks noGrp="1"/>
          </p:cNvSpPr>
          <p:nvPr>
            <p:ph type="sldNum" sz="quarter" idx="12"/>
          </p:nvPr>
        </p:nvSpPr>
        <p:spPr/>
        <p:txBody>
          <a:bodyPr/>
          <a:lstStyle/>
          <a:p>
            <a:fld id="{D5A5BDED-90D6-4721-8094-BCAC059B2F20}" type="slidenum">
              <a:rPr lang="fr-FR" smtClean="0"/>
              <a:t>‹N°›</a:t>
            </a:fld>
            <a:endParaRPr lang="fr-FR"/>
          </a:p>
        </p:txBody>
      </p:sp>
    </p:spTree>
    <p:extLst>
      <p:ext uri="{BB962C8B-B14F-4D97-AF65-F5344CB8AC3E}">
        <p14:creationId xmlns:p14="http://schemas.microsoft.com/office/powerpoint/2010/main" val="3944498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ECE005-CEB2-4A64-AC1D-F3CF2B8A0DE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6C16E86E-7B20-45CC-B0D1-606D2FE07F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0E7A53A4-E7DC-4362-8E09-089EBB032F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00DBF24-F14A-46FF-819A-1100E2ED75AA}"/>
              </a:ext>
            </a:extLst>
          </p:cNvPr>
          <p:cNvSpPr>
            <a:spLocks noGrp="1"/>
          </p:cNvSpPr>
          <p:nvPr>
            <p:ph type="dt" sz="half" idx="10"/>
          </p:nvPr>
        </p:nvSpPr>
        <p:spPr/>
        <p:txBody>
          <a:bodyPr/>
          <a:lstStyle/>
          <a:p>
            <a:fld id="{0860F817-33B8-4AA9-A52D-D1DC2EDCDCC7}" type="datetimeFigureOut">
              <a:rPr lang="fr-FR" smtClean="0"/>
              <a:t>28/11/2023</a:t>
            </a:fld>
            <a:endParaRPr lang="fr-FR"/>
          </a:p>
        </p:txBody>
      </p:sp>
      <p:sp>
        <p:nvSpPr>
          <p:cNvPr id="6" name="Espace réservé du pied de page 5">
            <a:extLst>
              <a:ext uri="{FF2B5EF4-FFF2-40B4-BE49-F238E27FC236}">
                <a16:creationId xmlns:a16="http://schemas.microsoft.com/office/drawing/2014/main" id="{613C5631-D0D8-462B-B952-A04DA6C5B4C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A625891-B366-41B1-8582-2411728911E0}"/>
              </a:ext>
            </a:extLst>
          </p:cNvPr>
          <p:cNvSpPr>
            <a:spLocks noGrp="1"/>
          </p:cNvSpPr>
          <p:nvPr>
            <p:ph type="sldNum" sz="quarter" idx="12"/>
          </p:nvPr>
        </p:nvSpPr>
        <p:spPr/>
        <p:txBody>
          <a:bodyPr/>
          <a:lstStyle/>
          <a:p>
            <a:fld id="{D5A5BDED-90D6-4721-8094-BCAC059B2F20}" type="slidenum">
              <a:rPr lang="fr-FR" smtClean="0"/>
              <a:t>‹N°›</a:t>
            </a:fld>
            <a:endParaRPr lang="fr-FR"/>
          </a:p>
        </p:txBody>
      </p:sp>
    </p:spTree>
    <p:extLst>
      <p:ext uri="{BB962C8B-B14F-4D97-AF65-F5344CB8AC3E}">
        <p14:creationId xmlns:p14="http://schemas.microsoft.com/office/powerpoint/2010/main" val="3743525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2C209C-381D-46B6-9F05-D57AD86BEA5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FA5966DA-E93A-453E-A8D9-1C79D242A3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BBAEF29D-20E6-4DA4-8B3E-8223783B7E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28484E7-FC38-4778-9D53-CC4D482C1DE6}"/>
              </a:ext>
            </a:extLst>
          </p:cNvPr>
          <p:cNvSpPr>
            <a:spLocks noGrp="1"/>
          </p:cNvSpPr>
          <p:nvPr>
            <p:ph type="dt" sz="half" idx="10"/>
          </p:nvPr>
        </p:nvSpPr>
        <p:spPr/>
        <p:txBody>
          <a:bodyPr/>
          <a:lstStyle/>
          <a:p>
            <a:fld id="{0860F817-33B8-4AA9-A52D-D1DC2EDCDCC7}" type="datetimeFigureOut">
              <a:rPr lang="fr-FR" smtClean="0"/>
              <a:t>28/11/2023</a:t>
            </a:fld>
            <a:endParaRPr lang="fr-FR"/>
          </a:p>
        </p:txBody>
      </p:sp>
      <p:sp>
        <p:nvSpPr>
          <p:cNvPr id="6" name="Espace réservé du pied de page 5">
            <a:extLst>
              <a:ext uri="{FF2B5EF4-FFF2-40B4-BE49-F238E27FC236}">
                <a16:creationId xmlns:a16="http://schemas.microsoft.com/office/drawing/2014/main" id="{11B27758-19FE-4C53-95CD-13316C0D8F4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F07D2B0-6845-47DA-8DBA-AA8A8E35CDF1}"/>
              </a:ext>
            </a:extLst>
          </p:cNvPr>
          <p:cNvSpPr>
            <a:spLocks noGrp="1"/>
          </p:cNvSpPr>
          <p:nvPr>
            <p:ph type="sldNum" sz="quarter" idx="12"/>
          </p:nvPr>
        </p:nvSpPr>
        <p:spPr/>
        <p:txBody>
          <a:bodyPr/>
          <a:lstStyle/>
          <a:p>
            <a:fld id="{D5A5BDED-90D6-4721-8094-BCAC059B2F20}" type="slidenum">
              <a:rPr lang="fr-FR" smtClean="0"/>
              <a:t>‹N°›</a:t>
            </a:fld>
            <a:endParaRPr lang="fr-FR"/>
          </a:p>
        </p:txBody>
      </p:sp>
    </p:spTree>
    <p:extLst>
      <p:ext uri="{BB962C8B-B14F-4D97-AF65-F5344CB8AC3E}">
        <p14:creationId xmlns:p14="http://schemas.microsoft.com/office/powerpoint/2010/main" val="2397893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565C2F0-9B54-45A5-AC11-F8518BFC81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5B72D66-12FA-442D-8E62-D76BDB471B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267845B-9A4B-44ED-8D21-1D97B12AA0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60F817-33B8-4AA9-A52D-D1DC2EDCDCC7}" type="datetimeFigureOut">
              <a:rPr lang="fr-FR" smtClean="0"/>
              <a:t>28/11/2023</a:t>
            </a:fld>
            <a:endParaRPr lang="fr-FR"/>
          </a:p>
        </p:txBody>
      </p:sp>
      <p:sp>
        <p:nvSpPr>
          <p:cNvPr id="5" name="Espace réservé du pied de page 4">
            <a:extLst>
              <a:ext uri="{FF2B5EF4-FFF2-40B4-BE49-F238E27FC236}">
                <a16:creationId xmlns:a16="http://schemas.microsoft.com/office/drawing/2014/main" id="{F7359BA6-D05C-4C7D-A665-EA7D725A9C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3AB66761-2960-432E-A383-F5EEB930F9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A5BDED-90D6-4721-8094-BCAC059B2F20}" type="slidenum">
              <a:rPr lang="fr-FR" smtClean="0"/>
              <a:t>‹N°›</a:t>
            </a:fld>
            <a:endParaRPr lang="fr-FR"/>
          </a:p>
        </p:txBody>
      </p:sp>
    </p:spTree>
    <p:extLst>
      <p:ext uri="{BB962C8B-B14F-4D97-AF65-F5344CB8AC3E}">
        <p14:creationId xmlns:p14="http://schemas.microsoft.com/office/powerpoint/2010/main" val="1510791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4B3F1B-B45F-4CF1-BD30-038DE076958F}"/>
              </a:ext>
            </a:extLst>
          </p:cNvPr>
          <p:cNvSpPr>
            <a:spLocks noGrp="1"/>
          </p:cNvSpPr>
          <p:nvPr>
            <p:ph type="ctrTitle"/>
          </p:nvPr>
        </p:nvSpPr>
        <p:spPr>
          <a:xfrm>
            <a:off x="1510352" y="453623"/>
            <a:ext cx="9144000" cy="2387600"/>
          </a:xfrm>
        </p:spPr>
        <p:txBody>
          <a:bodyPr/>
          <a:lstStyle/>
          <a:p>
            <a:r>
              <a:rPr lang="fr-FR" dirty="0"/>
              <a:t>RMM Décès fœtal</a:t>
            </a:r>
          </a:p>
        </p:txBody>
      </p:sp>
      <p:sp>
        <p:nvSpPr>
          <p:cNvPr id="3" name="Sous-titre 2">
            <a:extLst>
              <a:ext uri="{FF2B5EF4-FFF2-40B4-BE49-F238E27FC236}">
                <a16:creationId xmlns:a16="http://schemas.microsoft.com/office/drawing/2014/main" id="{172962CC-E4EB-49CA-A737-A4B374881B05}"/>
              </a:ext>
            </a:extLst>
          </p:cNvPr>
          <p:cNvSpPr>
            <a:spLocks noGrp="1"/>
          </p:cNvSpPr>
          <p:nvPr>
            <p:ph type="subTitle" idx="1"/>
          </p:nvPr>
        </p:nvSpPr>
        <p:spPr>
          <a:xfrm>
            <a:off x="1537647" y="2906002"/>
            <a:ext cx="9144000" cy="1655762"/>
          </a:xfrm>
        </p:spPr>
        <p:txBody>
          <a:bodyPr/>
          <a:lstStyle/>
          <a:p>
            <a:r>
              <a:rPr lang="fr-FR" dirty="0"/>
              <a:t>Cas n°:</a:t>
            </a:r>
          </a:p>
          <a:p>
            <a:r>
              <a:rPr lang="fr-FR" dirty="0"/>
              <a:t>Date:</a:t>
            </a: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5959" y="4393831"/>
            <a:ext cx="2627376" cy="780288"/>
          </a:xfrm>
          <a:prstGeom prst="rect">
            <a:avLst/>
          </a:prstGeom>
        </p:spPr>
      </p:pic>
    </p:spTree>
    <p:extLst>
      <p:ext uri="{BB962C8B-B14F-4D97-AF65-F5344CB8AC3E}">
        <p14:creationId xmlns:p14="http://schemas.microsoft.com/office/powerpoint/2010/main" val="4173989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2D15AC5-AD99-4EEE-A06B-0F693E11C737}"/>
              </a:ext>
            </a:extLst>
          </p:cNvPr>
          <p:cNvSpPr txBox="1">
            <a:spLocks/>
          </p:cNvSpPr>
          <p:nvPr/>
        </p:nvSpPr>
        <p:spPr>
          <a:xfrm>
            <a:off x="838200" y="3910017"/>
            <a:ext cx="10515600" cy="2022239"/>
          </a:xfrm>
          <a:prstGeom prst="rect">
            <a:avLst/>
          </a:prstGeom>
          <a:ln>
            <a:solidFill>
              <a:schemeClr val="accent5">
                <a:lumMod val="75000"/>
              </a:schemeClr>
            </a:solid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500" dirty="0"/>
          </a:p>
          <a:p>
            <a:r>
              <a:rPr lang="fr-FR" sz="2000" b="1" dirty="0"/>
              <a:t>Durée de la phase active du travail : </a:t>
            </a:r>
            <a:r>
              <a:rPr lang="fr-FR" sz="2000" dirty="0"/>
              <a:t>…… min. ou heure</a:t>
            </a:r>
          </a:p>
          <a:p>
            <a:r>
              <a:rPr lang="fr-FR" sz="2000" b="1" dirty="0"/>
              <a:t>Durée du 2</a:t>
            </a:r>
            <a:r>
              <a:rPr lang="fr-FR" sz="2000" b="1" baseline="30000" dirty="0"/>
              <a:t>ème</a:t>
            </a:r>
            <a:r>
              <a:rPr lang="fr-FR" sz="2000" b="1" dirty="0"/>
              <a:t> stade du travail : </a:t>
            </a:r>
            <a:r>
              <a:rPr lang="fr-FR" sz="2000" dirty="0"/>
              <a:t>…… min. ou heure</a:t>
            </a:r>
          </a:p>
          <a:p>
            <a:r>
              <a:rPr lang="fr-FR" sz="2000" b="1" dirty="0"/>
              <a:t>Durée des efforts expulsifs : </a:t>
            </a:r>
            <a:r>
              <a:rPr lang="fr-FR" sz="2000" dirty="0"/>
              <a:t>…… min. </a:t>
            </a:r>
          </a:p>
          <a:p>
            <a:r>
              <a:rPr lang="fr-FR" sz="2000" b="1" dirty="0"/>
              <a:t>Durée d’ouverture de la poche des eaux : </a:t>
            </a:r>
            <a:r>
              <a:rPr lang="fr-FR" sz="2000" dirty="0"/>
              <a:t>…… min. ou heure</a:t>
            </a:r>
          </a:p>
          <a:p>
            <a:r>
              <a:rPr lang="fr-FR" sz="2000" b="1" dirty="0"/>
              <a:t>Couleur du liquide amniotique :     </a:t>
            </a:r>
            <a:r>
              <a:rPr lang="fr-FR" sz="2000" dirty="0"/>
              <a:t>Clair </a:t>
            </a:r>
            <a:r>
              <a:rPr lang="fr-FR" sz="2000" dirty="0">
                <a:sym typeface="Wingdings" panose="05000000000000000000" pitchFamily="2" charset="2"/>
              </a:rPr>
              <a:t>     Teinté      Méconial</a:t>
            </a:r>
            <a:r>
              <a:rPr lang="fr-FR" sz="2000" dirty="0"/>
              <a:t> </a:t>
            </a:r>
            <a:r>
              <a:rPr lang="fr-FR" sz="2000" dirty="0">
                <a:sym typeface="Wingdings" panose="05000000000000000000" pitchFamily="2" charset="2"/>
              </a:rPr>
              <a:t>     Sanglant  </a:t>
            </a:r>
          </a:p>
          <a:p>
            <a:endParaRPr lang="fr-FR" sz="2000" i="1" dirty="0"/>
          </a:p>
          <a:p>
            <a:endParaRPr lang="fr-FR" sz="1600" i="1" dirty="0"/>
          </a:p>
          <a:p>
            <a:endParaRPr lang="fr-FR" sz="1800" i="1" dirty="0"/>
          </a:p>
        </p:txBody>
      </p:sp>
      <p:pic>
        <p:nvPicPr>
          <p:cNvPr id="2050" name="Picture 2" descr="Haute Autorité de Santé - Accouchement normal : accompagnement de la  physiologie et interventions médicales">
            <a:extLst>
              <a:ext uri="{FF2B5EF4-FFF2-40B4-BE49-F238E27FC236}">
                <a16:creationId xmlns:a16="http://schemas.microsoft.com/office/drawing/2014/main" id="{B64190BF-72EA-4378-8373-F80B073DB8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2294" y="1455633"/>
            <a:ext cx="6969906" cy="1873162"/>
          </a:xfrm>
          <a:prstGeom prst="rect">
            <a:avLst/>
          </a:prstGeom>
          <a:noFill/>
          <a:extLst>
            <a:ext uri="{909E8E84-426E-40DD-AFC4-6F175D3DCCD1}">
              <a14:hiddenFill xmlns:a14="http://schemas.microsoft.com/office/drawing/2010/main">
                <a:solidFill>
                  <a:srgbClr val="FFFFFF"/>
                </a:solidFill>
              </a14:hiddenFill>
            </a:ext>
          </a:extLst>
        </p:spPr>
      </p:pic>
      <p:sp>
        <p:nvSpPr>
          <p:cNvPr id="16" name="Titre 1">
            <a:extLst>
              <a:ext uri="{FF2B5EF4-FFF2-40B4-BE49-F238E27FC236}">
                <a16:creationId xmlns:a16="http://schemas.microsoft.com/office/drawing/2014/main" id="{018067F3-B835-4628-9707-E4C93A692FC0}"/>
              </a:ext>
            </a:extLst>
          </p:cNvPr>
          <p:cNvSpPr txBox="1">
            <a:spLocks/>
          </p:cNvSpPr>
          <p:nvPr/>
        </p:nvSpPr>
        <p:spPr>
          <a:xfrm>
            <a:off x="838200" y="365126"/>
            <a:ext cx="10515600" cy="7096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latin typeface="+mn-lt"/>
              </a:rPr>
              <a:t>ACCOUCHEMENT (2)</a:t>
            </a:r>
          </a:p>
        </p:txBody>
      </p:sp>
      <p:sp>
        <p:nvSpPr>
          <p:cNvPr id="14" name="ZoneTexte 13">
            <a:extLst>
              <a:ext uri="{FF2B5EF4-FFF2-40B4-BE49-F238E27FC236}">
                <a16:creationId xmlns:a16="http://schemas.microsoft.com/office/drawing/2014/main" id="{DFD857E8-33D0-4752-BA63-F60CE0C9466D}"/>
              </a:ext>
            </a:extLst>
          </p:cNvPr>
          <p:cNvSpPr txBox="1"/>
          <p:nvPr/>
        </p:nvSpPr>
        <p:spPr>
          <a:xfrm>
            <a:off x="773942" y="943681"/>
            <a:ext cx="10644115" cy="400110"/>
          </a:xfrm>
          <a:prstGeom prst="rect">
            <a:avLst/>
          </a:prstGeom>
          <a:noFill/>
        </p:spPr>
        <p:txBody>
          <a:bodyPr wrap="square" rtlCol="0">
            <a:spAutoFit/>
          </a:bodyPr>
          <a:lstStyle/>
          <a:p>
            <a:pPr algn="ctr"/>
            <a:r>
              <a:rPr lang="fr-FR" sz="2000" i="1" dirty="0"/>
              <a:t>Les différents stades du travail </a:t>
            </a:r>
          </a:p>
        </p:txBody>
      </p:sp>
      <p:sp>
        <p:nvSpPr>
          <p:cNvPr id="2" name="Espace réservé du numéro de diapositive 1">
            <a:extLst>
              <a:ext uri="{FF2B5EF4-FFF2-40B4-BE49-F238E27FC236}">
                <a16:creationId xmlns:a16="http://schemas.microsoft.com/office/drawing/2014/main" id="{9D954246-63B6-49F3-82C6-7EED83986471}"/>
              </a:ext>
            </a:extLst>
          </p:cNvPr>
          <p:cNvSpPr>
            <a:spLocks noGrp="1"/>
          </p:cNvSpPr>
          <p:nvPr>
            <p:ph type="sldNum" sz="quarter" idx="12"/>
          </p:nvPr>
        </p:nvSpPr>
        <p:spPr/>
        <p:txBody>
          <a:bodyPr/>
          <a:lstStyle/>
          <a:p>
            <a:fld id="{1F296CD6-F585-4F4E-9BDC-72E84E04FBD4}" type="slidenum">
              <a:rPr lang="fr-FR" smtClean="0"/>
              <a:t>10</a:t>
            </a:fld>
            <a:endParaRPr lang="fr-FR"/>
          </a:p>
        </p:txBody>
      </p:sp>
      <p:sp>
        <p:nvSpPr>
          <p:cNvPr id="4" name="ZoneTexte 3">
            <a:extLst>
              <a:ext uri="{FF2B5EF4-FFF2-40B4-BE49-F238E27FC236}">
                <a16:creationId xmlns:a16="http://schemas.microsoft.com/office/drawing/2014/main" id="{BF318CCC-72B6-412D-B1D5-DC7FBC2BB22B}"/>
              </a:ext>
            </a:extLst>
          </p:cNvPr>
          <p:cNvSpPr txBox="1"/>
          <p:nvPr/>
        </p:nvSpPr>
        <p:spPr>
          <a:xfrm>
            <a:off x="838200" y="3345659"/>
            <a:ext cx="10579858" cy="307777"/>
          </a:xfrm>
          <a:prstGeom prst="rect">
            <a:avLst/>
          </a:prstGeom>
          <a:noFill/>
        </p:spPr>
        <p:txBody>
          <a:bodyPr wrap="square" rtlCol="0">
            <a:spAutoFit/>
          </a:bodyPr>
          <a:lstStyle/>
          <a:p>
            <a:pPr algn="ctr"/>
            <a:r>
              <a:rPr lang="fr-FR" sz="1400" i="1" dirty="0"/>
              <a:t>Source : HAS. Accouchement normal - Accompagnement de la physiologie et interventions médicales. 2017</a:t>
            </a:r>
          </a:p>
        </p:txBody>
      </p:sp>
    </p:spTree>
    <p:extLst>
      <p:ext uri="{BB962C8B-B14F-4D97-AF65-F5344CB8AC3E}">
        <p14:creationId xmlns:p14="http://schemas.microsoft.com/office/powerpoint/2010/main" val="2894072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1">
            <a:extLst>
              <a:ext uri="{FF2B5EF4-FFF2-40B4-BE49-F238E27FC236}">
                <a16:creationId xmlns:a16="http://schemas.microsoft.com/office/drawing/2014/main" id="{621F8903-9FCD-4238-A51E-94011231BFF4}"/>
              </a:ext>
            </a:extLst>
          </p:cNvPr>
          <p:cNvGraphicFramePr>
            <a:graphicFrameLocks noGrp="1"/>
          </p:cNvGraphicFramePr>
          <p:nvPr/>
        </p:nvGraphicFramePr>
        <p:xfrm>
          <a:off x="838200" y="1686513"/>
          <a:ext cx="4953000" cy="4249909"/>
        </p:xfrm>
        <a:graphic>
          <a:graphicData uri="http://schemas.openxmlformats.org/drawingml/2006/table">
            <a:tbl>
              <a:tblPr firstRow="1" bandRow="1">
                <a:tableStyleId>{8799B23B-EC83-4686-B30A-512413B5E67A}</a:tableStyleId>
              </a:tblPr>
              <a:tblGrid>
                <a:gridCol w="3575204">
                  <a:extLst>
                    <a:ext uri="{9D8B030D-6E8A-4147-A177-3AD203B41FA5}">
                      <a16:colId xmlns:a16="http://schemas.microsoft.com/office/drawing/2014/main" val="1840619654"/>
                    </a:ext>
                  </a:extLst>
                </a:gridCol>
                <a:gridCol w="674150">
                  <a:extLst>
                    <a:ext uri="{9D8B030D-6E8A-4147-A177-3AD203B41FA5}">
                      <a16:colId xmlns:a16="http://schemas.microsoft.com/office/drawing/2014/main" val="2965267141"/>
                    </a:ext>
                  </a:extLst>
                </a:gridCol>
                <a:gridCol w="703646">
                  <a:extLst>
                    <a:ext uri="{9D8B030D-6E8A-4147-A177-3AD203B41FA5}">
                      <a16:colId xmlns:a16="http://schemas.microsoft.com/office/drawing/2014/main" val="3209180254"/>
                    </a:ext>
                  </a:extLst>
                </a:gridCol>
              </a:tblGrid>
              <a:tr h="4224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b="1" dirty="0">
                          <a:solidFill>
                            <a:schemeClr val="tx1"/>
                          </a:solidFill>
                        </a:rPr>
                        <a:t>Evènement aigu périnatal</a:t>
                      </a:r>
                    </a:p>
                  </a:txBody>
                  <a:tcPr>
                    <a:lnL w="12700" cap="flat" cmpd="sng" algn="ctr">
                      <a:solidFill>
                        <a:schemeClr val="accent3"/>
                      </a:solidFill>
                      <a:prstDash val="solid"/>
                      <a:round/>
                      <a:headEnd type="none" w="med" len="med"/>
                      <a:tailEnd type="none" w="med" len="med"/>
                    </a:lnL>
                    <a:lnT w="12700" cap="flat" cmpd="sng" algn="ctr">
                      <a:solidFill>
                        <a:schemeClr val="accent3"/>
                      </a:solidFill>
                      <a:prstDash val="solid"/>
                      <a:round/>
                      <a:headEnd type="none" w="med" len="med"/>
                      <a:tailEnd type="none" w="med" len="med"/>
                    </a:lnT>
                    <a:noFill/>
                  </a:tcPr>
                </a:tc>
                <a:tc>
                  <a:txBody>
                    <a:bodyPr/>
                    <a:lstStyle/>
                    <a:p>
                      <a:r>
                        <a:rPr lang="fr-FR" sz="2000" b="1" dirty="0">
                          <a:solidFill>
                            <a:schemeClr val="tx1"/>
                          </a:solidFill>
                        </a:rPr>
                        <a:t>Oui</a:t>
                      </a:r>
                    </a:p>
                  </a:txBody>
                  <a:tcPr>
                    <a:lnT w="12700" cap="flat" cmpd="sng" algn="ctr">
                      <a:solidFill>
                        <a:schemeClr val="accent3"/>
                      </a:solidFill>
                      <a:prstDash val="solid"/>
                      <a:round/>
                      <a:headEnd type="none" w="med" len="med"/>
                      <a:tailEnd type="none" w="med" len="med"/>
                    </a:lnT>
                    <a:noFill/>
                  </a:tcPr>
                </a:tc>
                <a:tc>
                  <a:txBody>
                    <a:bodyPr/>
                    <a:lstStyle/>
                    <a:p>
                      <a:r>
                        <a:rPr lang="fr-FR" sz="2000" b="1" dirty="0">
                          <a:solidFill>
                            <a:schemeClr val="tx1"/>
                          </a:solidFill>
                        </a:rPr>
                        <a:t>Non</a:t>
                      </a:r>
                    </a:p>
                  </a:txBody>
                  <a:tcPr>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noFill/>
                  </a:tcPr>
                </a:tc>
                <a:extLst>
                  <a:ext uri="{0D108BD9-81ED-4DB2-BD59-A6C34878D82A}">
                    <a16:rowId xmlns:a16="http://schemas.microsoft.com/office/drawing/2014/main" val="484151553"/>
                  </a:ext>
                </a:extLst>
              </a:tr>
              <a:tr h="3957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kern="1200" dirty="0">
                          <a:solidFill>
                            <a:schemeClr val="tx1"/>
                          </a:solidFill>
                          <a:effectLst/>
                          <a:latin typeface="+mn-lt"/>
                          <a:ea typeface="+mn-ea"/>
                          <a:cs typeface="+mn-cs"/>
                        </a:rPr>
                        <a:t>Eclampsie</a:t>
                      </a:r>
                    </a:p>
                  </a:txBody>
                  <a:tcPr>
                    <a:lnL w="12700" cap="flat" cmpd="sng" algn="ctr">
                      <a:solidFill>
                        <a:schemeClr val="accent3"/>
                      </a:solidFill>
                      <a:prstDash val="solid"/>
                      <a:round/>
                      <a:headEnd type="none" w="med" len="med"/>
                      <a:tailEnd type="none" w="med" len="med"/>
                    </a:lnL>
                  </a:tcPr>
                </a:tc>
                <a:tc>
                  <a:txBody>
                    <a:bodyPr/>
                    <a:lstStyle/>
                    <a:p>
                      <a:endParaRPr lang="fr-FR" sz="2000" dirty="0"/>
                    </a:p>
                  </a:txBody>
                  <a:tcPr/>
                </a:tc>
                <a:tc>
                  <a:txBody>
                    <a:bodyPr/>
                    <a:lstStyle/>
                    <a:p>
                      <a:endParaRPr lang="fr-FR" sz="20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4612399"/>
                  </a:ext>
                </a:extLst>
              </a:tr>
              <a:tr h="430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kern="1200" dirty="0">
                          <a:solidFill>
                            <a:schemeClr val="tx1"/>
                          </a:solidFill>
                          <a:effectLst/>
                          <a:latin typeface="+mn-lt"/>
                          <a:ea typeface="+mn-ea"/>
                          <a:cs typeface="+mn-cs"/>
                        </a:rPr>
                        <a:t>Etat de choc maternel</a:t>
                      </a:r>
                    </a:p>
                  </a:txBody>
                  <a:tcPr>
                    <a:lnL w="12700" cap="flat" cmpd="sng" algn="ctr">
                      <a:solidFill>
                        <a:schemeClr val="accent3"/>
                      </a:solidFill>
                      <a:prstDash val="solid"/>
                      <a:round/>
                      <a:headEnd type="none" w="med" len="med"/>
                      <a:tailEnd type="none" w="med" len="med"/>
                    </a:lnL>
                  </a:tcPr>
                </a:tc>
                <a:tc>
                  <a:txBody>
                    <a:bodyPr/>
                    <a:lstStyle/>
                    <a:p>
                      <a:endParaRPr lang="fr-FR" sz="2000"/>
                    </a:p>
                  </a:txBody>
                  <a:tcPr/>
                </a:tc>
                <a:tc>
                  <a:txBody>
                    <a:bodyPr/>
                    <a:lstStyle/>
                    <a:p>
                      <a:endParaRPr lang="fr-FR" sz="20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1687636368"/>
                  </a:ext>
                </a:extLst>
              </a:tr>
              <a:tr h="4224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dirty="0"/>
                        <a:t>Hématome </a:t>
                      </a:r>
                      <a:r>
                        <a:rPr lang="fr-FR" sz="2000" dirty="0" err="1"/>
                        <a:t>rétroplacentaire</a:t>
                      </a:r>
                      <a:endParaRPr lang="fr-FR" sz="2000" dirty="0"/>
                    </a:p>
                  </a:txBody>
                  <a:tcPr>
                    <a:lnL w="12700" cap="flat" cmpd="sng" algn="ctr">
                      <a:solidFill>
                        <a:schemeClr val="accent3"/>
                      </a:solidFill>
                      <a:prstDash val="solid"/>
                      <a:round/>
                      <a:headEnd type="none" w="med" len="med"/>
                      <a:tailEnd type="none" w="med" len="med"/>
                    </a:lnL>
                  </a:tcPr>
                </a:tc>
                <a:tc>
                  <a:txBody>
                    <a:bodyPr/>
                    <a:lstStyle/>
                    <a:p>
                      <a:endParaRPr lang="fr-FR" sz="2000" dirty="0"/>
                    </a:p>
                  </a:txBody>
                  <a:tcPr/>
                </a:tc>
                <a:tc>
                  <a:txBody>
                    <a:bodyPr/>
                    <a:lstStyle/>
                    <a:p>
                      <a:endParaRPr lang="fr-FR" sz="20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94116139"/>
                  </a:ext>
                </a:extLst>
              </a:tr>
              <a:tr h="422426">
                <a:tc>
                  <a:txBody>
                    <a:bodyPr/>
                    <a:lstStyle/>
                    <a:p>
                      <a:r>
                        <a:rPr lang="fr-FR" sz="2000" dirty="0"/>
                        <a:t>Procidence du cordon</a:t>
                      </a:r>
                    </a:p>
                  </a:txBody>
                  <a:tcPr>
                    <a:lnL w="12700" cap="flat" cmpd="sng" algn="ctr">
                      <a:solidFill>
                        <a:schemeClr val="accent3"/>
                      </a:solidFill>
                      <a:prstDash val="solid"/>
                      <a:round/>
                      <a:headEnd type="none" w="med" len="med"/>
                      <a:tailEnd type="none" w="med" len="med"/>
                    </a:lnL>
                  </a:tcPr>
                </a:tc>
                <a:tc>
                  <a:txBody>
                    <a:bodyPr/>
                    <a:lstStyle/>
                    <a:p>
                      <a:endParaRPr lang="fr-FR" sz="2000" dirty="0"/>
                    </a:p>
                  </a:txBody>
                  <a:tcPr/>
                </a:tc>
                <a:tc>
                  <a:txBody>
                    <a:bodyPr/>
                    <a:lstStyle/>
                    <a:p>
                      <a:endParaRPr lang="fr-FR" sz="200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2400564535"/>
                  </a:ext>
                </a:extLst>
              </a:tr>
              <a:tr h="422426">
                <a:tc>
                  <a:txBody>
                    <a:bodyPr/>
                    <a:lstStyle/>
                    <a:p>
                      <a:r>
                        <a:rPr lang="fr-FR" sz="2000" dirty="0"/>
                        <a:t>Rétention tête dernière</a:t>
                      </a:r>
                    </a:p>
                  </a:txBody>
                  <a:tcPr>
                    <a:lnL w="12700" cap="flat" cmpd="sng" algn="ctr">
                      <a:solidFill>
                        <a:schemeClr val="accent3"/>
                      </a:solidFill>
                      <a:prstDash val="solid"/>
                      <a:round/>
                      <a:headEnd type="none" w="med" len="med"/>
                      <a:tailEnd type="none" w="med" len="med"/>
                    </a:lnL>
                  </a:tcPr>
                </a:tc>
                <a:tc>
                  <a:txBody>
                    <a:bodyPr/>
                    <a:lstStyle/>
                    <a:p>
                      <a:endParaRPr lang="fr-FR" sz="2000" dirty="0"/>
                    </a:p>
                  </a:txBody>
                  <a:tcPr/>
                </a:tc>
                <a:tc>
                  <a:txBody>
                    <a:bodyPr/>
                    <a:lstStyle/>
                    <a:p>
                      <a:endParaRPr lang="fr-FR" sz="20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2404725959"/>
                  </a:ext>
                </a:extLst>
              </a:tr>
              <a:tr h="4224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dirty="0"/>
                        <a:t>Rupture utérine</a:t>
                      </a:r>
                    </a:p>
                  </a:txBody>
                  <a:tcPr>
                    <a:lnL w="12700" cap="flat" cmpd="sng" algn="ctr">
                      <a:solidFill>
                        <a:schemeClr val="accent3"/>
                      </a:solidFill>
                      <a:prstDash val="solid"/>
                      <a:round/>
                      <a:headEnd type="none" w="med" len="med"/>
                      <a:tailEnd type="none" w="med" len="med"/>
                    </a:lnL>
                  </a:tcPr>
                </a:tc>
                <a:tc>
                  <a:txBody>
                    <a:bodyPr/>
                    <a:lstStyle/>
                    <a:p>
                      <a:endParaRPr lang="fr-FR" sz="2000" dirty="0"/>
                    </a:p>
                  </a:txBody>
                  <a:tcPr/>
                </a:tc>
                <a:tc>
                  <a:txBody>
                    <a:bodyPr/>
                    <a:lstStyle/>
                    <a:p>
                      <a:endParaRPr lang="fr-FR" sz="200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897233256"/>
                  </a:ext>
                </a:extLst>
              </a:tr>
              <a:tr h="422426">
                <a:tc gridSpan="3">
                  <a:txBody>
                    <a:bodyPr/>
                    <a:lstStyle/>
                    <a:p>
                      <a:r>
                        <a:rPr lang="fr-FR" sz="2000" dirty="0"/>
                        <a:t>Autre, précisez : ………………..</a:t>
                      </a:r>
                    </a:p>
                    <a:p>
                      <a:endParaRPr lang="fr-FR" sz="2000" dirty="0"/>
                    </a:p>
                    <a:p>
                      <a:endParaRPr lang="fr-FR" sz="2000" dirty="0"/>
                    </a:p>
                    <a:p>
                      <a:endParaRPr lang="fr-FR" sz="2000" dirty="0"/>
                    </a:p>
                  </a:txBody>
                  <a:tcP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tc hMerge="1">
                  <a:txBody>
                    <a:bodyPr/>
                    <a:lstStyle/>
                    <a:p>
                      <a:endParaRPr lang="fr-FR" sz="2000" dirty="0"/>
                    </a:p>
                  </a:txBody>
                  <a:tcPr>
                    <a:lnB w="12700" cap="flat" cmpd="sng" algn="ctr">
                      <a:solidFill>
                        <a:schemeClr val="accent3"/>
                      </a:solidFill>
                      <a:prstDash val="solid"/>
                      <a:round/>
                      <a:headEnd type="none" w="med" len="med"/>
                      <a:tailEnd type="none" w="med" len="med"/>
                    </a:lnB>
                  </a:tcPr>
                </a:tc>
                <a:tc hMerge="1">
                  <a:txBody>
                    <a:bodyPr/>
                    <a:lstStyle/>
                    <a:p>
                      <a:endParaRPr lang="fr-FR" sz="2000" dirty="0"/>
                    </a:p>
                  </a:txBody>
                  <a:tcPr>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3953966638"/>
                  </a:ext>
                </a:extLst>
              </a:tr>
            </a:tbl>
          </a:graphicData>
        </a:graphic>
      </p:graphicFrame>
      <p:sp>
        <p:nvSpPr>
          <p:cNvPr id="3" name="Titre 1">
            <a:extLst>
              <a:ext uri="{FF2B5EF4-FFF2-40B4-BE49-F238E27FC236}">
                <a16:creationId xmlns:a16="http://schemas.microsoft.com/office/drawing/2014/main" id="{ED27CB3B-5955-4081-92FB-31312A51D72E}"/>
              </a:ext>
            </a:extLst>
          </p:cNvPr>
          <p:cNvSpPr txBox="1">
            <a:spLocks/>
          </p:cNvSpPr>
          <p:nvPr/>
        </p:nvSpPr>
        <p:spPr>
          <a:xfrm>
            <a:off x="838200" y="530704"/>
            <a:ext cx="10515600" cy="7096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latin typeface="+mn-lt"/>
              </a:rPr>
              <a:t>ACCOUCHEMENT (3)</a:t>
            </a:r>
          </a:p>
        </p:txBody>
      </p:sp>
      <p:sp>
        <p:nvSpPr>
          <p:cNvPr id="4" name="Espace réservé du contenu 2">
            <a:extLst>
              <a:ext uri="{FF2B5EF4-FFF2-40B4-BE49-F238E27FC236}">
                <a16:creationId xmlns:a16="http://schemas.microsoft.com/office/drawing/2014/main" id="{244F78F7-E9EC-4393-B7D9-08152648EE04}"/>
              </a:ext>
            </a:extLst>
          </p:cNvPr>
          <p:cNvSpPr txBox="1">
            <a:spLocks/>
          </p:cNvSpPr>
          <p:nvPr/>
        </p:nvSpPr>
        <p:spPr>
          <a:xfrm>
            <a:off x="6281530" y="1686513"/>
            <a:ext cx="5377070" cy="4223723"/>
          </a:xfrm>
          <a:prstGeom prst="rect">
            <a:avLst/>
          </a:prstGeom>
          <a:ln>
            <a:solidFill>
              <a:schemeClr val="accent5">
                <a:lumMod val="75000"/>
              </a:schemeClr>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500" dirty="0"/>
          </a:p>
          <a:p>
            <a:pPr>
              <a:lnSpc>
                <a:spcPct val="150000"/>
              </a:lnSpc>
            </a:pPr>
            <a:r>
              <a:rPr lang="fr-FR" sz="2000" b="1" dirty="0"/>
              <a:t>Fièvre maternelle &gt; 38°C :   </a:t>
            </a:r>
            <a:r>
              <a:rPr lang="fr-FR" sz="2000" dirty="0"/>
              <a:t>Oui </a:t>
            </a:r>
            <a:r>
              <a:rPr lang="fr-FR" sz="2000" dirty="0">
                <a:sym typeface="Wingdings" panose="05000000000000000000" pitchFamily="2" charset="2"/>
              </a:rPr>
              <a:t>     Non  </a:t>
            </a:r>
          </a:p>
          <a:p>
            <a:pPr lvl="1">
              <a:lnSpc>
                <a:spcPct val="150000"/>
              </a:lnSpc>
              <a:buFont typeface="Wingdings" panose="05000000000000000000" pitchFamily="2" charset="2"/>
              <a:buChar char="Ø"/>
            </a:pPr>
            <a:r>
              <a:rPr lang="fr-FR" sz="1800" dirty="0">
                <a:sym typeface="Wingdings" panose="05000000000000000000" pitchFamily="2" charset="2"/>
              </a:rPr>
              <a:t>Si oui, étiologie présumée ou avérée : </a:t>
            </a:r>
            <a:r>
              <a:rPr lang="fr-FR" sz="1800" dirty="0"/>
              <a:t>………</a:t>
            </a:r>
          </a:p>
          <a:p>
            <a:pPr marL="457200" lvl="1" indent="0">
              <a:buNone/>
            </a:pPr>
            <a:endParaRPr lang="fr-FR" sz="1800" dirty="0"/>
          </a:p>
          <a:p>
            <a:pPr marL="457200" lvl="1" indent="0">
              <a:buNone/>
            </a:pPr>
            <a:endParaRPr lang="fr-FR" sz="1800" dirty="0"/>
          </a:p>
          <a:p>
            <a:pPr marL="457200" lvl="1" indent="0">
              <a:buNone/>
            </a:pPr>
            <a:endParaRPr lang="fr-FR" sz="1000" dirty="0"/>
          </a:p>
          <a:p>
            <a:pPr marL="457200" lvl="1" indent="0">
              <a:buNone/>
            </a:pPr>
            <a:endParaRPr lang="fr-FR" sz="1000" dirty="0"/>
          </a:p>
          <a:p>
            <a:pPr marL="457200" lvl="1" indent="0">
              <a:buNone/>
            </a:pPr>
            <a:endParaRPr lang="fr-FR" sz="1000" dirty="0"/>
          </a:p>
          <a:p>
            <a:pPr>
              <a:lnSpc>
                <a:spcPct val="150000"/>
              </a:lnSpc>
            </a:pPr>
            <a:r>
              <a:rPr lang="fr-FR" sz="2000" b="1" dirty="0"/>
              <a:t>Infection </a:t>
            </a:r>
            <a:r>
              <a:rPr lang="fr-FR" sz="2000" b="1" dirty="0" err="1"/>
              <a:t>materno</a:t>
            </a:r>
            <a:r>
              <a:rPr lang="fr-FR" sz="2000" b="1" dirty="0"/>
              <a:t>-fœtale :   </a:t>
            </a:r>
            <a:r>
              <a:rPr lang="fr-FR" sz="2000" dirty="0"/>
              <a:t>Oui </a:t>
            </a:r>
            <a:r>
              <a:rPr lang="fr-FR" sz="2000" dirty="0">
                <a:sym typeface="Wingdings" panose="05000000000000000000" pitchFamily="2" charset="2"/>
              </a:rPr>
              <a:t>     Non  </a:t>
            </a:r>
          </a:p>
          <a:p>
            <a:pPr marL="457200" lvl="1" indent="0">
              <a:lnSpc>
                <a:spcPct val="150000"/>
              </a:lnSpc>
              <a:spcBef>
                <a:spcPts val="0"/>
              </a:spcBef>
              <a:buFont typeface="Wingdings" panose="05000000000000000000" pitchFamily="2" charset="2"/>
              <a:buChar char="Ø"/>
              <a:defRPr/>
            </a:pPr>
            <a:r>
              <a:rPr kumimoji="0" lang="fr-FR" sz="1800" b="1"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a:t>
            </a:r>
            <a:r>
              <a:rPr kumimoji="0" lang="fr-FR" sz="180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Si oui, étiologie présumée ou avérée : </a:t>
            </a:r>
            <a:r>
              <a:rPr lang="fr-FR" sz="1800" dirty="0"/>
              <a:t>………</a:t>
            </a:r>
          </a:p>
          <a:p>
            <a:pPr marL="45720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fr-FR" sz="180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indent="0">
              <a:buNone/>
            </a:pPr>
            <a:endParaRPr lang="fr-FR" sz="1600" i="1" dirty="0"/>
          </a:p>
          <a:p>
            <a:pPr marL="0" indent="0">
              <a:buNone/>
            </a:pPr>
            <a:endParaRPr lang="fr-FR" sz="1600" i="1" dirty="0"/>
          </a:p>
        </p:txBody>
      </p:sp>
      <p:sp>
        <p:nvSpPr>
          <p:cNvPr id="5" name="Espace réservé du numéro de diapositive 4">
            <a:extLst>
              <a:ext uri="{FF2B5EF4-FFF2-40B4-BE49-F238E27FC236}">
                <a16:creationId xmlns:a16="http://schemas.microsoft.com/office/drawing/2014/main" id="{57EEFFFB-3AEB-4767-AF29-896968E0B5C6}"/>
              </a:ext>
            </a:extLst>
          </p:cNvPr>
          <p:cNvSpPr>
            <a:spLocks noGrp="1"/>
          </p:cNvSpPr>
          <p:nvPr>
            <p:ph type="sldNum" sz="quarter" idx="12"/>
          </p:nvPr>
        </p:nvSpPr>
        <p:spPr/>
        <p:txBody>
          <a:bodyPr/>
          <a:lstStyle/>
          <a:p>
            <a:fld id="{1F296CD6-F585-4F4E-9BDC-72E84E04FBD4}" type="slidenum">
              <a:rPr lang="fr-FR" smtClean="0"/>
              <a:t>11</a:t>
            </a:fld>
            <a:endParaRPr lang="fr-FR"/>
          </a:p>
        </p:txBody>
      </p:sp>
    </p:spTree>
    <p:extLst>
      <p:ext uri="{BB962C8B-B14F-4D97-AF65-F5344CB8AC3E}">
        <p14:creationId xmlns:p14="http://schemas.microsoft.com/office/powerpoint/2010/main" val="2208394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9EC918-6EA1-4758-A743-9EF5B90928AA}"/>
              </a:ext>
            </a:extLst>
          </p:cNvPr>
          <p:cNvSpPr txBox="1">
            <a:spLocks/>
          </p:cNvSpPr>
          <p:nvPr/>
        </p:nvSpPr>
        <p:spPr>
          <a:xfrm>
            <a:off x="838199" y="584201"/>
            <a:ext cx="10515600" cy="7096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latin typeface="+mn-lt"/>
              </a:rPr>
              <a:t>ACCOUCHEMENT </a:t>
            </a:r>
            <a:r>
              <a:rPr lang="fr-FR" sz="3600" b="1" dirty="0">
                <a:highlight>
                  <a:srgbClr val="FFFF00"/>
                </a:highlight>
                <a:latin typeface="+mn-lt"/>
                <a:ea typeface="+mn-ea"/>
                <a:cs typeface="+mn-cs"/>
              </a:rPr>
              <a:t>si décès </a:t>
            </a:r>
            <a:r>
              <a:rPr lang="fr-FR" sz="3600" b="1" dirty="0" err="1">
                <a:highlight>
                  <a:srgbClr val="FFFF00"/>
                </a:highlight>
                <a:latin typeface="+mn-lt"/>
                <a:ea typeface="+mn-ea"/>
                <a:cs typeface="+mn-cs"/>
              </a:rPr>
              <a:t>perpartum</a:t>
            </a:r>
            <a:r>
              <a:rPr lang="fr-FR" sz="3600" b="1" dirty="0">
                <a:highlight>
                  <a:srgbClr val="FFFF00"/>
                </a:highlight>
                <a:latin typeface="+mn-lt"/>
                <a:ea typeface="+mn-ea"/>
                <a:cs typeface="+mn-cs"/>
              </a:rPr>
              <a:t> </a:t>
            </a:r>
            <a:r>
              <a:rPr lang="fr-FR" sz="3600" b="1" dirty="0" smtClean="0">
                <a:latin typeface="+mn-lt"/>
              </a:rPr>
              <a:t>(4</a:t>
            </a:r>
            <a:r>
              <a:rPr lang="fr-FR" sz="3600" b="1" dirty="0">
                <a:latin typeface="+mn-lt"/>
              </a:rPr>
              <a:t>)</a:t>
            </a:r>
          </a:p>
        </p:txBody>
      </p:sp>
      <p:sp>
        <p:nvSpPr>
          <p:cNvPr id="3" name="Espace réservé du contenu 2">
            <a:extLst>
              <a:ext uri="{FF2B5EF4-FFF2-40B4-BE49-F238E27FC236}">
                <a16:creationId xmlns:a16="http://schemas.microsoft.com/office/drawing/2014/main" id="{2684EBDA-FD42-49FA-B553-40A53B05B274}"/>
              </a:ext>
            </a:extLst>
          </p:cNvPr>
          <p:cNvSpPr txBox="1">
            <a:spLocks/>
          </p:cNvSpPr>
          <p:nvPr/>
        </p:nvSpPr>
        <p:spPr>
          <a:xfrm>
            <a:off x="838199" y="1505124"/>
            <a:ext cx="4816151" cy="4815472"/>
          </a:xfrm>
          <a:prstGeom prst="rect">
            <a:avLst/>
          </a:prstGeom>
          <a:ln>
            <a:solidFill>
              <a:schemeClr val="accent5">
                <a:lumMod val="75000"/>
              </a:schemeClr>
            </a:solidFill>
          </a:ln>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500" dirty="0"/>
          </a:p>
          <a:p>
            <a:r>
              <a:rPr lang="fr-FR" sz="2000" b="1" dirty="0"/>
              <a:t>Anesthésie :   </a:t>
            </a:r>
            <a:r>
              <a:rPr lang="fr-FR" sz="2000" dirty="0"/>
              <a:t>Oui </a:t>
            </a:r>
            <a:r>
              <a:rPr lang="fr-FR" sz="2000" dirty="0">
                <a:sym typeface="Wingdings" panose="05000000000000000000" pitchFamily="2" charset="2"/>
              </a:rPr>
              <a:t>     Non  </a:t>
            </a:r>
          </a:p>
          <a:p>
            <a:r>
              <a:rPr lang="fr-FR" sz="2000" b="1" dirty="0">
                <a:sym typeface="Wingdings" panose="05000000000000000000" pitchFamily="2" charset="2"/>
              </a:rPr>
              <a:t>Si oui : </a:t>
            </a:r>
          </a:p>
          <a:p>
            <a:pPr lvl="1">
              <a:buFont typeface="Wingdings" panose="05000000000000000000" pitchFamily="2" charset="2"/>
              <a:buChar char="Ø"/>
            </a:pPr>
            <a:r>
              <a:rPr lang="fr-FR" sz="1800" dirty="0">
                <a:sym typeface="Wingdings" panose="05000000000000000000" pitchFamily="2" charset="2"/>
              </a:rPr>
              <a:t>Générale  </a:t>
            </a:r>
          </a:p>
          <a:p>
            <a:pPr lvl="1">
              <a:buFont typeface="Wingdings" panose="05000000000000000000" pitchFamily="2" charset="2"/>
              <a:buChar char="Ø"/>
            </a:pPr>
            <a:r>
              <a:rPr lang="fr-FR" sz="1800" dirty="0">
                <a:sym typeface="Wingdings" panose="05000000000000000000" pitchFamily="2" charset="2"/>
              </a:rPr>
              <a:t>Péridurale / Rachianesthésie  </a:t>
            </a:r>
            <a:endParaRPr lang="fr-FR" sz="1800" dirty="0"/>
          </a:p>
          <a:p>
            <a:r>
              <a:rPr lang="fr-FR" sz="2000" b="1" dirty="0" smtClean="0">
                <a:highlight>
                  <a:srgbClr val="FFFF00"/>
                </a:highlight>
              </a:rPr>
              <a:t>Enregistrement </a:t>
            </a:r>
            <a:r>
              <a:rPr lang="fr-FR" sz="2000" b="1" dirty="0">
                <a:highlight>
                  <a:srgbClr val="FFFF00"/>
                </a:highlight>
              </a:rPr>
              <a:t>du RCF pendant l’anesthésie </a:t>
            </a:r>
            <a:r>
              <a:rPr lang="fr-FR" sz="2000" dirty="0">
                <a:highlight>
                  <a:srgbClr val="FFFF00"/>
                </a:highlight>
              </a:rPr>
              <a:t>:  Oui </a:t>
            </a:r>
            <a:r>
              <a:rPr lang="fr-FR" sz="2000" dirty="0">
                <a:highlight>
                  <a:srgbClr val="FFFF00"/>
                </a:highlight>
                <a:sym typeface="Wingdings" panose="05000000000000000000" pitchFamily="2" charset="2"/>
              </a:rPr>
              <a:t>     Non  </a:t>
            </a:r>
          </a:p>
          <a:p>
            <a:r>
              <a:rPr lang="fr-FR" sz="2000" b="1" dirty="0" smtClean="0">
                <a:solidFill>
                  <a:prstClr val="black"/>
                </a:solidFill>
                <a:highlight>
                  <a:srgbClr val="FFFF00"/>
                </a:highlight>
                <a:latin typeface="Calibri" panose="020F0502020204030204"/>
                <a:sym typeface="Wingdings" panose="05000000000000000000" pitchFamily="2" charset="2"/>
              </a:rPr>
              <a:t>Enregistrement du </a:t>
            </a:r>
            <a:r>
              <a:rPr lang="fr-FR" sz="2000" b="1" dirty="0">
                <a:solidFill>
                  <a:prstClr val="black"/>
                </a:solidFill>
                <a:highlight>
                  <a:srgbClr val="FFFF00"/>
                </a:highlight>
                <a:latin typeface="Calibri" panose="020F0502020204030204"/>
                <a:sym typeface="Wingdings" panose="05000000000000000000" pitchFamily="2" charset="2"/>
              </a:rPr>
              <a:t>RCF lors du travail : </a:t>
            </a:r>
            <a:r>
              <a:rPr lang="fr-FR" sz="2000" b="1" dirty="0">
                <a:highlight>
                  <a:srgbClr val="FFFF00"/>
                </a:highlight>
              </a:rPr>
              <a:t>              </a:t>
            </a:r>
            <a:r>
              <a:rPr lang="fr-FR" sz="2000" dirty="0">
                <a:highlight>
                  <a:srgbClr val="FFFF00"/>
                </a:highlight>
              </a:rPr>
              <a:t>Oui </a:t>
            </a:r>
            <a:r>
              <a:rPr lang="fr-FR" sz="2000" dirty="0">
                <a:highlight>
                  <a:srgbClr val="FFFF00"/>
                </a:highlight>
                <a:sym typeface="Wingdings" panose="05000000000000000000" pitchFamily="2" charset="2"/>
              </a:rPr>
              <a:t>     Non  </a:t>
            </a:r>
          </a:p>
          <a:p>
            <a:r>
              <a:rPr lang="fr-FR" sz="2000" b="1" dirty="0">
                <a:highlight>
                  <a:srgbClr val="FFFF00"/>
                </a:highlight>
                <a:sym typeface="Wingdings" panose="05000000000000000000" pitchFamily="2" charset="2"/>
              </a:rPr>
              <a:t>Si oui, </a:t>
            </a:r>
            <a:r>
              <a:rPr lang="fr-FR" sz="2000" b="1" dirty="0" smtClean="0">
                <a:highlight>
                  <a:srgbClr val="FFFF00"/>
                </a:highlight>
                <a:sym typeface="Wingdings" panose="05000000000000000000" pitchFamily="2" charset="2"/>
              </a:rPr>
              <a:t>enregistrement </a:t>
            </a:r>
            <a:r>
              <a:rPr lang="fr-FR" sz="2000" b="1" dirty="0">
                <a:highlight>
                  <a:srgbClr val="FFFF00"/>
                </a:highlight>
                <a:sym typeface="Wingdings" panose="05000000000000000000" pitchFamily="2" charset="2"/>
              </a:rPr>
              <a:t>du RCF :</a:t>
            </a:r>
          </a:p>
          <a:p>
            <a:pPr lvl="1">
              <a:buFont typeface="Wingdings" panose="05000000000000000000" pitchFamily="2" charset="2"/>
              <a:buChar char="Ø"/>
            </a:pPr>
            <a:r>
              <a:rPr lang="fr-FR" sz="1800" dirty="0">
                <a:highlight>
                  <a:srgbClr val="FFFF00"/>
                </a:highlight>
                <a:sym typeface="Wingdings" panose="05000000000000000000" pitchFamily="2" charset="2"/>
              </a:rPr>
              <a:t>Continue  </a:t>
            </a:r>
          </a:p>
          <a:p>
            <a:pPr lvl="1">
              <a:buFont typeface="Wingdings" panose="05000000000000000000" pitchFamily="2" charset="2"/>
              <a:buChar char="Ø"/>
            </a:pPr>
            <a:r>
              <a:rPr lang="fr-FR" sz="1800" dirty="0">
                <a:highlight>
                  <a:srgbClr val="FFFF00"/>
                </a:highlight>
                <a:sym typeface="Wingdings" panose="05000000000000000000" pitchFamily="2" charset="2"/>
              </a:rPr>
              <a:t>Discontinue  </a:t>
            </a:r>
          </a:p>
          <a:p>
            <a:pPr lvl="1">
              <a:buFont typeface="Wingdings" panose="05000000000000000000" pitchFamily="2" charset="2"/>
              <a:buChar char="Ø"/>
            </a:pPr>
            <a:endParaRPr lang="fr-FR" sz="1800" dirty="0">
              <a:highlight>
                <a:srgbClr val="FFFF00"/>
              </a:highlight>
              <a:sym typeface="Wingdings" panose="05000000000000000000" pitchFamily="2" charset="2"/>
            </a:endParaRPr>
          </a:p>
          <a:p>
            <a:pPr marL="457200" lvl="1" indent="0">
              <a:buNone/>
            </a:pPr>
            <a:r>
              <a:rPr lang="fr-FR" sz="1800" dirty="0">
                <a:highlight>
                  <a:srgbClr val="FFFF00"/>
                </a:highlight>
              </a:rPr>
              <a:t>RCF normalement Non applicable sauf si décès pendant travail </a:t>
            </a:r>
          </a:p>
          <a:p>
            <a:pPr marL="0" indent="0" algn="ctr">
              <a:buNone/>
            </a:pPr>
            <a:r>
              <a:rPr lang="fr-FR" sz="2000" b="1" u="sng" dirty="0">
                <a:solidFill>
                  <a:srgbClr val="FF0000"/>
                </a:solidFill>
                <a:sym typeface="Wingdings" panose="05000000000000000000" pitchFamily="2" charset="2"/>
              </a:rPr>
              <a:t>Veuillez joindre les images du rythme</a:t>
            </a:r>
            <a:endParaRPr lang="fr-FR" sz="2000" u="sng" dirty="0">
              <a:sym typeface="Wingdings" panose="05000000000000000000" pitchFamily="2" charset="2"/>
            </a:endParaRPr>
          </a:p>
          <a:p>
            <a:pPr marL="0" indent="0">
              <a:buNone/>
            </a:pPr>
            <a:endParaRPr lang="fr-FR" sz="2000" i="1" dirty="0"/>
          </a:p>
        </p:txBody>
      </p:sp>
      <p:sp>
        <p:nvSpPr>
          <p:cNvPr id="8" name="Espace réservé du contenu 2">
            <a:extLst>
              <a:ext uri="{FF2B5EF4-FFF2-40B4-BE49-F238E27FC236}">
                <a16:creationId xmlns:a16="http://schemas.microsoft.com/office/drawing/2014/main" id="{7D10BF30-2871-4823-943D-22B8BCC05A23}"/>
              </a:ext>
            </a:extLst>
          </p:cNvPr>
          <p:cNvSpPr txBox="1">
            <a:spLocks/>
          </p:cNvSpPr>
          <p:nvPr/>
        </p:nvSpPr>
        <p:spPr>
          <a:xfrm>
            <a:off x="5934075" y="1486248"/>
            <a:ext cx="5943600" cy="4815472"/>
          </a:xfrm>
          <a:prstGeom prst="rect">
            <a:avLst/>
          </a:prstGeom>
          <a:ln>
            <a:solidFill>
              <a:schemeClr val="accent5">
                <a:lumMod val="75000"/>
              </a:schemeClr>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500" dirty="0"/>
          </a:p>
          <a:p>
            <a:pPr marL="0" indent="0">
              <a:buNone/>
            </a:pPr>
            <a:r>
              <a:rPr lang="fr-FR" sz="2000" b="1" dirty="0">
                <a:highlight>
                  <a:srgbClr val="FFFF00"/>
                </a:highlight>
              </a:rPr>
              <a:t>Anomalies du RCF lors du travail </a:t>
            </a:r>
            <a:r>
              <a:rPr lang="fr-FR" sz="2000" b="1" dirty="0">
                <a:highlight>
                  <a:srgbClr val="FFFF00"/>
                </a:highlight>
                <a:sym typeface="Wingdings" panose="05000000000000000000" pitchFamily="2" charset="2"/>
              </a:rPr>
              <a:t>:            </a:t>
            </a:r>
            <a:br>
              <a:rPr lang="fr-FR" sz="2000" b="1" dirty="0">
                <a:highlight>
                  <a:srgbClr val="FFFF00"/>
                </a:highlight>
                <a:sym typeface="Wingdings" panose="05000000000000000000" pitchFamily="2" charset="2"/>
              </a:rPr>
            </a:br>
            <a:r>
              <a:rPr lang="fr-FR" sz="2000" b="1" dirty="0">
                <a:highlight>
                  <a:srgbClr val="FFFF00"/>
                </a:highlight>
                <a:sym typeface="Wingdings" panose="05000000000000000000" pitchFamily="2" charset="2"/>
              </a:rPr>
              <a:t>     </a:t>
            </a:r>
            <a:r>
              <a:rPr lang="fr-FR" sz="2000" dirty="0">
                <a:highlight>
                  <a:srgbClr val="FFFF00"/>
                </a:highlight>
              </a:rPr>
              <a:t>Oui </a:t>
            </a:r>
            <a:r>
              <a:rPr lang="fr-FR" sz="2000" dirty="0">
                <a:highlight>
                  <a:srgbClr val="FFFF00"/>
                </a:highlight>
                <a:sym typeface="Wingdings" panose="05000000000000000000" pitchFamily="2" charset="2"/>
              </a:rPr>
              <a:t>     Non  </a:t>
            </a:r>
          </a:p>
          <a:p>
            <a:pPr marL="0" indent="0">
              <a:buNone/>
            </a:pPr>
            <a:endParaRPr lang="fr-FR" sz="1050" dirty="0">
              <a:highlight>
                <a:srgbClr val="FFFF00"/>
              </a:highlight>
              <a:sym typeface="Wingdings" panose="05000000000000000000" pitchFamily="2" charset="2"/>
            </a:endParaRPr>
          </a:p>
          <a:p>
            <a:pPr lvl="1">
              <a:buFont typeface="Wingdings" panose="05000000000000000000" pitchFamily="2" charset="2"/>
              <a:buChar char="Ø"/>
            </a:pPr>
            <a:r>
              <a:rPr lang="fr-FR" sz="1800" b="1" dirty="0">
                <a:highlight>
                  <a:srgbClr val="FFFF00"/>
                </a:highlight>
                <a:sym typeface="Wingdings" panose="05000000000000000000" pitchFamily="2" charset="2"/>
              </a:rPr>
              <a:t>Si oui (selon définitions CNGOF) : </a:t>
            </a:r>
          </a:p>
          <a:p>
            <a:pPr lvl="2">
              <a:buFont typeface="Courier New" panose="02070309020205020404" pitchFamily="49" charset="0"/>
              <a:buChar char="o"/>
            </a:pPr>
            <a:r>
              <a:rPr lang="fr-FR" sz="1600" dirty="0">
                <a:highlight>
                  <a:srgbClr val="FFFF00"/>
                </a:highlight>
                <a:sym typeface="Wingdings" panose="05000000000000000000" pitchFamily="2" charset="2"/>
              </a:rPr>
              <a:t>Faible risque d’acidose 	 </a:t>
            </a:r>
          </a:p>
          <a:p>
            <a:pPr lvl="2">
              <a:buFont typeface="Courier New" panose="02070309020205020404" pitchFamily="49" charset="0"/>
              <a:buChar char="o"/>
            </a:pPr>
            <a:r>
              <a:rPr lang="fr-FR" sz="1600" dirty="0">
                <a:highlight>
                  <a:srgbClr val="FFFF00"/>
                </a:highlight>
                <a:sym typeface="Wingdings" panose="05000000000000000000" pitchFamily="2" charset="2"/>
              </a:rPr>
              <a:t>Risque d’acidose		 </a:t>
            </a:r>
          </a:p>
          <a:p>
            <a:pPr lvl="2">
              <a:buFont typeface="Courier New" panose="02070309020205020404" pitchFamily="49" charset="0"/>
              <a:buChar char="o"/>
            </a:pPr>
            <a:r>
              <a:rPr lang="fr-FR" sz="1600" dirty="0">
                <a:highlight>
                  <a:srgbClr val="FFFF00"/>
                </a:highlight>
                <a:sym typeface="Wingdings" panose="05000000000000000000" pitchFamily="2" charset="2"/>
              </a:rPr>
              <a:t>Risque important d’acidose 	 </a:t>
            </a:r>
          </a:p>
          <a:p>
            <a:pPr lvl="2">
              <a:buFont typeface="Courier New" panose="02070309020205020404" pitchFamily="49" charset="0"/>
              <a:buChar char="o"/>
            </a:pPr>
            <a:r>
              <a:rPr lang="fr-FR" sz="1600" dirty="0">
                <a:highlight>
                  <a:srgbClr val="FFFF00"/>
                </a:highlight>
                <a:sym typeface="Wingdings" panose="05000000000000000000" pitchFamily="2" charset="2"/>
              </a:rPr>
              <a:t>Risque majeur d’acidose 	 </a:t>
            </a:r>
          </a:p>
          <a:p>
            <a:pPr lvl="1">
              <a:buFont typeface="Wingdings" panose="05000000000000000000" pitchFamily="2" charset="2"/>
              <a:buChar char="Ø"/>
            </a:pPr>
            <a:endParaRPr lang="fr-FR" sz="1800" b="1" dirty="0">
              <a:highlight>
                <a:srgbClr val="FFFF00"/>
              </a:highlight>
              <a:sym typeface="Wingdings" panose="05000000000000000000" pitchFamily="2" charset="2"/>
            </a:endParaRPr>
          </a:p>
          <a:p>
            <a:pPr lvl="1">
              <a:buFont typeface="Wingdings" panose="05000000000000000000" pitchFamily="2" charset="2"/>
              <a:buChar char="Ø"/>
            </a:pPr>
            <a:r>
              <a:rPr lang="fr-FR" sz="1800" b="1" dirty="0">
                <a:highlight>
                  <a:srgbClr val="FFFF00"/>
                </a:highlight>
                <a:sym typeface="Wingdings" panose="05000000000000000000" pitchFamily="2" charset="2"/>
              </a:rPr>
              <a:t>Si oui</a:t>
            </a:r>
            <a:r>
              <a:rPr lang="fr-FR" sz="2000" b="1" dirty="0">
                <a:highlight>
                  <a:srgbClr val="FFFF00"/>
                </a:highlight>
                <a:sym typeface="Wingdings" panose="05000000000000000000" pitchFamily="2" charset="2"/>
              </a:rPr>
              <a:t>, mise en place de </a:t>
            </a:r>
            <a:r>
              <a:rPr lang="fr-FR" sz="2000" b="1" smtClean="0">
                <a:highlight>
                  <a:srgbClr val="FFFF00"/>
                </a:highlight>
                <a:sym typeface="Wingdings" panose="05000000000000000000" pitchFamily="2" charset="2"/>
              </a:rPr>
              <a:t>mesures correctives </a:t>
            </a:r>
            <a:r>
              <a:rPr lang="fr-FR" sz="2000" b="1" dirty="0">
                <a:highlight>
                  <a:srgbClr val="FFFF00"/>
                </a:highlight>
                <a:sym typeface="Wingdings" panose="05000000000000000000" pitchFamily="2" charset="2"/>
              </a:rPr>
              <a:t>:   </a:t>
            </a:r>
            <a:br>
              <a:rPr lang="fr-FR" sz="2000" b="1" dirty="0">
                <a:highlight>
                  <a:srgbClr val="FFFF00"/>
                </a:highlight>
                <a:sym typeface="Wingdings" panose="05000000000000000000" pitchFamily="2" charset="2"/>
              </a:rPr>
            </a:br>
            <a:r>
              <a:rPr lang="fr-FR" sz="2000" b="1" dirty="0">
                <a:highlight>
                  <a:srgbClr val="FFFF00"/>
                </a:highlight>
                <a:sym typeface="Wingdings" panose="05000000000000000000" pitchFamily="2" charset="2"/>
              </a:rPr>
              <a:t>   </a:t>
            </a:r>
            <a:r>
              <a:rPr lang="fr-FR" sz="1800" dirty="0">
                <a:highlight>
                  <a:srgbClr val="FFFF00"/>
                </a:highlight>
              </a:rPr>
              <a:t>Oui </a:t>
            </a:r>
            <a:r>
              <a:rPr lang="fr-FR" sz="1800" dirty="0">
                <a:highlight>
                  <a:srgbClr val="FFFF00"/>
                </a:highlight>
                <a:sym typeface="Wingdings" panose="05000000000000000000" pitchFamily="2" charset="2"/>
              </a:rPr>
              <a:t>     Non  </a:t>
            </a:r>
          </a:p>
          <a:p>
            <a:pPr marL="914400" lvl="2" indent="0">
              <a:buNone/>
            </a:pPr>
            <a:r>
              <a:rPr lang="fr-FR" sz="1600" dirty="0">
                <a:highlight>
                  <a:srgbClr val="FFFF00"/>
                </a:highlight>
                <a:sym typeface="Wingdings" panose="05000000000000000000" pitchFamily="2" charset="2"/>
              </a:rPr>
              <a:t>Si oui, précisez </a:t>
            </a:r>
            <a:r>
              <a:rPr lang="fr-FR" sz="1600" dirty="0" smtClean="0">
                <a:highlight>
                  <a:srgbClr val="FFFF00"/>
                </a:highlight>
                <a:sym typeface="Wingdings" panose="05000000000000000000" pitchFamily="2" charset="2"/>
              </a:rPr>
              <a:t>quelle CAT : </a:t>
            </a:r>
            <a:r>
              <a:rPr lang="fr-FR" sz="1600" dirty="0">
                <a:highlight>
                  <a:srgbClr val="FFFF00"/>
                </a:highlight>
              </a:rPr>
              <a:t>………………..</a:t>
            </a:r>
          </a:p>
          <a:p>
            <a:pPr marL="457200" lvl="1" indent="0">
              <a:buNone/>
            </a:pPr>
            <a:endParaRPr lang="fr-FR" sz="1800" dirty="0">
              <a:highlight>
                <a:srgbClr val="FFFF00"/>
              </a:highlight>
              <a:sym typeface="Wingdings" panose="05000000000000000000" pitchFamily="2" charset="2"/>
            </a:endParaRPr>
          </a:p>
          <a:p>
            <a:pPr marL="457200" lvl="1" indent="0">
              <a:buNone/>
            </a:pPr>
            <a:endParaRPr lang="fr-FR" sz="1800" dirty="0">
              <a:sym typeface="Wingdings" panose="05000000000000000000" pitchFamily="2" charset="2"/>
            </a:endParaRPr>
          </a:p>
          <a:p>
            <a:pPr lvl="1">
              <a:buFont typeface="Wingdings" panose="05000000000000000000" pitchFamily="2" charset="2"/>
              <a:buChar char="Ø"/>
            </a:pPr>
            <a:endParaRPr lang="fr-FR" sz="1800" dirty="0">
              <a:sym typeface="Wingdings" panose="05000000000000000000" pitchFamily="2" charset="2"/>
            </a:endParaRPr>
          </a:p>
          <a:p>
            <a:pPr lvl="1">
              <a:buFont typeface="Wingdings" panose="05000000000000000000" pitchFamily="2" charset="2"/>
              <a:buChar char="Ø"/>
            </a:pPr>
            <a:endParaRPr lang="fr-FR" sz="1800" dirty="0">
              <a:sym typeface="Wingdings" panose="05000000000000000000" pitchFamily="2" charset="2"/>
            </a:endParaRPr>
          </a:p>
          <a:p>
            <a:pPr lvl="1">
              <a:buFont typeface="Wingdings" panose="05000000000000000000" pitchFamily="2" charset="2"/>
              <a:buChar char="Ø"/>
            </a:pPr>
            <a:endParaRPr lang="fr-FR" sz="1800" dirty="0">
              <a:sym typeface="Wingdings" panose="05000000000000000000" pitchFamily="2" charset="2"/>
            </a:endParaRPr>
          </a:p>
        </p:txBody>
      </p:sp>
      <p:sp>
        <p:nvSpPr>
          <p:cNvPr id="4" name="Espace réservé du numéro de diapositive 3">
            <a:extLst>
              <a:ext uri="{FF2B5EF4-FFF2-40B4-BE49-F238E27FC236}">
                <a16:creationId xmlns:a16="http://schemas.microsoft.com/office/drawing/2014/main" id="{18B35E41-334C-4B55-AC98-319CF3E0CC4F}"/>
              </a:ext>
            </a:extLst>
          </p:cNvPr>
          <p:cNvSpPr>
            <a:spLocks noGrp="1"/>
          </p:cNvSpPr>
          <p:nvPr>
            <p:ph type="sldNum" sz="quarter" idx="12"/>
          </p:nvPr>
        </p:nvSpPr>
        <p:spPr/>
        <p:txBody>
          <a:bodyPr/>
          <a:lstStyle/>
          <a:p>
            <a:fld id="{1F296CD6-F585-4F4E-9BDC-72E84E04FBD4}" type="slidenum">
              <a:rPr lang="fr-FR" smtClean="0"/>
              <a:t>12</a:t>
            </a:fld>
            <a:endParaRPr lang="fr-FR"/>
          </a:p>
        </p:txBody>
      </p:sp>
    </p:spTree>
    <p:extLst>
      <p:ext uri="{BB962C8B-B14F-4D97-AF65-F5344CB8AC3E}">
        <p14:creationId xmlns:p14="http://schemas.microsoft.com/office/powerpoint/2010/main" val="222170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84B293-6DDA-410E-BC9A-C78E554F8883}"/>
              </a:ext>
            </a:extLst>
          </p:cNvPr>
          <p:cNvSpPr txBox="1">
            <a:spLocks/>
          </p:cNvSpPr>
          <p:nvPr/>
        </p:nvSpPr>
        <p:spPr>
          <a:xfrm>
            <a:off x="2219325" y="2622926"/>
            <a:ext cx="7753349" cy="1612147"/>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3600" b="1" i="1" dirty="0">
                <a:solidFill>
                  <a:srgbClr val="FF0000"/>
                </a:solidFill>
              </a:rPr>
              <a:t>Ajouter les images du RCF sur une ou plusieurs diapositives</a:t>
            </a:r>
          </a:p>
        </p:txBody>
      </p:sp>
      <p:sp>
        <p:nvSpPr>
          <p:cNvPr id="3" name="Espace réservé du numéro de diapositive 2">
            <a:extLst>
              <a:ext uri="{FF2B5EF4-FFF2-40B4-BE49-F238E27FC236}">
                <a16:creationId xmlns:a16="http://schemas.microsoft.com/office/drawing/2014/main" id="{BC41F936-7769-4B8C-A056-B18C95EDE840}"/>
              </a:ext>
            </a:extLst>
          </p:cNvPr>
          <p:cNvSpPr>
            <a:spLocks noGrp="1"/>
          </p:cNvSpPr>
          <p:nvPr>
            <p:ph type="sldNum" sz="quarter" idx="12"/>
          </p:nvPr>
        </p:nvSpPr>
        <p:spPr/>
        <p:txBody>
          <a:bodyPr/>
          <a:lstStyle/>
          <a:p>
            <a:fld id="{1F296CD6-F585-4F4E-9BDC-72E84E04FBD4}" type="slidenum">
              <a:rPr lang="fr-FR" smtClean="0"/>
              <a:t>13</a:t>
            </a:fld>
            <a:endParaRPr lang="fr-FR"/>
          </a:p>
        </p:txBody>
      </p:sp>
    </p:spTree>
    <p:extLst>
      <p:ext uri="{BB962C8B-B14F-4D97-AF65-F5344CB8AC3E}">
        <p14:creationId xmlns:p14="http://schemas.microsoft.com/office/powerpoint/2010/main" val="3772163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15676D85-A45A-45BF-8EA0-3F8062EC912F}"/>
              </a:ext>
            </a:extLst>
          </p:cNvPr>
          <p:cNvSpPr txBox="1">
            <a:spLocks/>
          </p:cNvSpPr>
          <p:nvPr/>
        </p:nvSpPr>
        <p:spPr>
          <a:xfrm>
            <a:off x="762000" y="365126"/>
            <a:ext cx="10515600" cy="7096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latin typeface="+mn-lt"/>
              </a:rPr>
              <a:t>ACCOUCHEMENT (5)</a:t>
            </a:r>
          </a:p>
        </p:txBody>
      </p:sp>
      <p:sp>
        <p:nvSpPr>
          <p:cNvPr id="3" name="Espace réservé du contenu 2">
            <a:extLst>
              <a:ext uri="{FF2B5EF4-FFF2-40B4-BE49-F238E27FC236}">
                <a16:creationId xmlns:a16="http://schemas.microsoft.com/office/drawing/2014/main" id="{4514FE37-6257-4510-AC94-8F7F3EB93D07}"/>
              </a:ext>
            </a:extLst>
          </p:cNvPr>
          <p:cNvSpPr txBox="1">
            <a:spLocks/>
          </p:cNvSpPr>
          <p:nvPr/>
        </p:nvSpPr>
        <p:spPr>
          <a:xfrm>
            <a:off x="838200" y="1074821"/>
            <a:ext cx="10515600" cy="5409539"/>
          </a:xfrm>
          <a:prstGeom prst="rect">
            <a:avLst/>
          </a:prstGeom>
          <a:ln>
            <a:solidFill>
              <a:schemeClr val="accent5">
                <a:lumMod val="75000"/>
              </a:schemeClr>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500" dirty="0"/>
          </a:p>
          <a:p>
            <a:r>
              <a:rPr lang="fr-FR" sz="2000" b="1" dirty="0">
                <a:sym typeface="Wingdings" panose="05000000000000000000" pitchFamily="2" charset="2"/>
              </a:rPr>
              <a:t>Techniques de surveillance de seconde ligne </a:t>
            </a:r>
            <a:r>
              <a:rPr lang="fr-FR" sz="2000" dirty="0">
                <a:sym typeface="Wingdings" panose="05000000000000000000" pitchFamily="2" charset="2"/>
              </a:rPr>
              <a:t>:   </a:t>
            </a:r>
            <a:r>
              <a:rPr lang="fr-FR" sz="2000" dirty="0"/>
              <a:t>Oui </a:t>
            </a:r>
            <a:r>
              <a:rPr lang="fr-FR" sz="2000" dirty="0">
                <a:sym typeface="Wingdings" panose="05000000000000000000" pitchFamily="2" charset="2"/>
              </a:rPr>
              <a:t>     Non  </a:t>
            </a:r>
          </a:p>
          <a:p>
            <a:r>
              <a:rPr lang="fr-FR" sz="2000" b="1" dirty="0">
                <a:sym typeface="Wingdings" panose="05000000000000000000" pitchFamily="2" charset="2"/>
              </a:rPr>
              <a:t>Si oui, veuillez compléter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5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2000" b="1" i="0" u="sng"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2000" b="1" u="sng"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2000" b="1" i="0" u="sng"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2000" b="1" i="0" u="sng"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2000" b="1" i="0" u="sng" strike="noStrike" kern="1200" cap="none" spc="0" normalizeH="0" baseline="0" noProof="0" dirty="0">
              <a:ln>
                <a:noFill/>
              </a:ln>
              <a:solidFill>
                <a:prstClr val="black"/>
              </a:solidFill>
              <a:effectLst/>
              <a:uLnTx/>
              <a:uFillTx/>
              <a:latin typeface="Calibri" panose="020F0502020204030204"/>
              <a:ea typeface="+mn-ea"/>
              <a:cs typeface="+mn-cs"/>
            </a:endParaRPr>
          </a:p>
          <a:p>
            <a:pPr>
              <a:lnSpc>
                <a:spcPct val="100000"/>
              </a:lnSpc>
              <a:spcBef>
                <a:spcPts val="0"/>
              </a:spcBef>
              <a:defRPr/>
            </a:pPr>
            <a:r>
              <a:rPr kumimoji="0" lang="fr-FR" sz="2000" b="1" i="0" strike="noStrike" kern="1200" cap="none" spc="0" normalizeH="0" baseline="0" noProof="0" dirty="0">
                <a:ln>
                  <a:noFill/>
                </a:ln>
                <a:solidFill>
                  <a:prstClr val="black"/>
                </a:solidFill>
                <a:effectLst/>
                <a:uLnTx/>
                <a:uFillTx/>
                <a:latin typeface="Calibri" panose="020F0502020204030204"/>
                <a:ea typeface="+mn-ea"/>
                <a:cs typeface="+mn-cs"/>
              </a:rPr>
              <a:t>Mode d’accouchement :  </a:t>
            </a:r>
            <a:r>
              <a:rPr kumimoji="0" lang="fr-FR" sz="2000" i="0" u="none" strike="noStrike" kern="1200" cap="none" spc="0" normalizeH="0" baseline="0" noProof="0" dirty="0">
                <a:ln>
                  <a:noFill/>
                </a:ln>
                <a:solidFill>
                  <a:prstClr val="black"/>
                </a:solidFill>
                <a:effectLst/>
                <a:uLnTx/>
                <a:uFillTx/>
                <a:latin typeface="Calibri" panose="020F0502020204030204"/>
                <a:ea typeface="+mn-ea"/>
                <a:cs typeface="+mn-cs"/>
              </a:rPr>
              <a:t>Voie basse spontanée </a:t>
            </a:r>
            <a:r>
              <a:rPr kumimoji="0" lang="fr-FR" sz="200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Extraction instrumentale</a:t>
            </a:r>
            <a:r>
              <a:rPr lang="fr-FR" sz="2000" dirty="0">
                <a:solidFill>
                  <a:prstClr val="black"/>
                </a:solidFill>
                <a:latin typeface="Calibri" panose="020F0502020204030204"/>
                <a:sym typeface="Wingdings" panose="05000000000000000000" pitchFamily="2" charset="2"/>
              </a:rPr>
              <a:t> </a:t>
            </a: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Césarienne </a:t>
            </a:r>
          </a:p>
          <a:p>
            <a:pPr lvl="1">
              <a:lnSpc>
                <a:spcPct val="100000"/>
              </a:lnSpc>
              <a:spcBef>
                <a:spcPts val="0"/>
              </a:spcBef>
              <a:buFont typeface="Wingdings" panose="05000000000000000000" pitchFamily="2" charset="2"/>
              <a:buChar char="Ø"/>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Si extraction instrumentale : Forceps</a:t>
            </a:r>
            <a:r>
              <a:rPr lang="fr-FR" sz="1800" dirty="0">
                <a:solidFill>
                  <a:prstClr val="black"/>
                </a:solidFill>
                <a:latin typeface="Calibri" panose="020F0502020204030204"/>
                <a:sym typeface="Wingdings" panose="05000000000000000000" pitchFamily="2" charset="2"/>
              </a:rPr>
              <a:t> </a:t>
            </a: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Spatule      Ventouse                                </a:t>
            </a:r>
          </a:p>
          <a:p>
            <a:pPr lvl="1">
              <a:lnSpc>
                <a:spcPct val="100000"/>
              </a:lnSpc>
              <a:spcBef>
                <a:spcPts val="0"/>
              </a:spcBef>
              <a:buFont typeface="Wingdings" panose="05000000000000000000" pitchFamily="2" charset="2"/>
              <a:buChar char="Ø"/>
              <a:defRPr/>
            </a:pPr>
            <a:r>
              <a:rPr lang="fr-FR" sz="1800" dirty="0">
                <a:solidFill>
                  <a:prstClr val="black"/>
                </a:solidFill>
                <a:latin typeface="Calibri" panose="020F0502020204030204"/>
                <a:sym typeface="Wingdings" panose="05000000000000000000" pitchFamily="2" charset="2"/>
              </a:rPr>
              <a:t>Si césarienne</a:t>
            </a:r>
            <a:r>
              <a:rPr kumimoji="0" lang="fr-FR" sz="180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p</a:t>
            </a: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récisez le code : …..</a:t>
            </a:r>
          </a:p>
          <a:p>
            <a:pPr marL="457200" lvl="1" indent="0">
              <a:lnSpc>
                <a:spcPct val="100000"/>
              </a:lnSpc>
              <a:spcBef>
                <a:spcPts val="0"/>
              </a:spcBef>
              <a:buNone/>
              <a:defRPr/>
            </a:pPr>
            <a:endParaRPr kumimoji="0" lang="fr-FR"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a:lnSpc>
                <a:spcPct val="100000"/>
              </a:lnSpc>
              <a:spcBef>
                <a:spcPts val="0"/>
              </a:spcBef>
              <a:defRPr/>
            </a:pPr>
            <a:r>
              <a:rPr kumimoji="0" lang="fr-FR" sz="2000" b="1" i="0" u="none" strike="noStrike" kern="1200" cap="none" spc="0" normalizeH="0" baseline="0" noProof="0" dirty="0">
                <a:ln>
                  <a:noFill/>
                </a:ln>
                <a:solidFill>
                  <a:prstClr val="black"/>
                </a:solidFill>
                <a:effectLst/>
                <a:uLnTx/>
                <a:uFillTx/>
                <a:latin typeface="Calibri" panose="020F0502020204030204"/>
                <a:ea typeface="+mn-ea"/>
                <a:cs typeface="+mn-cs"/>
              </a:rPr>
              <a:t>Circulaires :   </a:t>
            </a: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rPr>
              <a:t>Oui </a:t>
            </a: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Non </a:t>
            </a: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a:lnSpc>
                <a:spcPct val="100000"/>
              </a:lnSpc>
              <a:spcBef>
                <a:spcPts val="0"/>
              </a:spcBef>
              <a:defRPr/>
            </a:pPr>
            <a:r>
              <a:rPr kumimoji="0" lang="fr-FR" sz="2000" b="1" i="0" u="none" strike="noStrike" kern="1200" cap="none" spc="0" normalizeH="0" baseline="0" noProof="0" dirty="0">
                <a:ln>
                  <a:noFill/>
                </a:ln>
                <a:solidFill>
                  <a:prstClr val="black"/>
                </a:solidFill>
                <a:effectLst/>
                <a:uLnTx/>
                <a:uFillTx/>
                <a:latin typeface="Calibri" panose="020F0502020204030204"/>
                <a:ea typeface="+mn-ea"/>
                <a:cs typeface="+mn-cs"/>
              </a:rPr>
              <a:t>Anomalies du placenta :     </a:t>
            </a: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rPr>
              <a:t>Oui </a:t>
            </a: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Non      Placenta non analysé </a:t>
            </a:r>
          </a:p>
          <a:p>
            <a:pPr marL="45720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Anomalies macroscopiques : …..</a:t>
            </a:r>
          </a:p>
          <a:p>
            <a:pPr marL="45720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fr-FR" sz="16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endParaRPr>
          </a:p>
          <a:p>
            <a:pPr marL="0" indent="0">
              <a:lnSpc>
                <a:spcPct val="100000"/>
              </a:lnSpc>
              <a:spcBef>
                <a:spcPts val="0"/>
              </a:spcBef>
              <a:buNone/>
              <a:defRPr/>
            </a:pPr>
            <a:endPar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endParaRPr>
          </a:p>
        </p:txBody>
      </p:sp>
      <p:sp>
        <p:nvSpPr>
          <p:cNvPr id="2" name="Espace réservé du numéro de diapositive 1">
            <a:extLst>
              <a:ext uri="{FF2B5EF4-FFF2-40B4-BE49-F238E27FC236}">
                <a16:creationId xmlns:a16="http://schemas.microsoft.com/office/drawing/2014/main" id="{1DF0752F-153B-49BA-A020-761EB22049B1}"/>
              </a:ext>
            </a:extLst>
          </p:cNvPr>
          <p:cNvSpPr>
            <a:spLocks noGrp="1"/>
          </p:cNvSpPr>
          <p:nvPr>
            <p:ph type="sldNum" sz="quarter" idx="12"/>
          </p:nvPr>
        </p:nvSpPr>
        <p:spPr/>
        <p:txBody>
          <a:bodyPr/>
          <a:lstStyle/>
          <a:p>
            <a:fld id="{1F296CD6-F585-4F4E-9BDC-72E84E04FBD4}" type="slidenum">
              <a:rPr lang="fr-FR" smtClean="0"/>
              <a:t>14</a:t>
            </a:fld>
            <a:endParaRPr lang="fr-FR"/>
          </a:p>
        </p:txBody>
      </p:sp>
      <p:graphicFrame>
        <p:nvGraphicFramePr>
          <p:cNvPr id="6" name="Tableau 11">
            <a:extLst>
              <a:ext uri="{FF2B5EF4-FFF2-40B4-BE49-F238E27FC236}">
                <a16:creationId xmlns:a16="http://schemas.microsoft.com/office/drawing/2014/main" id="{D06C6025-71EB-4C30-B5E9-4D9BA3339ED6}"/>
              </a:ext>
            </a:extLst>
          </p:cNvPr>
          <p:cNvGraphicFramePr>
            <a:graphicFrameLocks noGrp="1"/>
          </p:cNvGraphicFramePr>
          <p:nvPr/>
        </p:nvGraphicFramePr>
        <p:xfrm>
          <a:off x="3403410" y="2173714"/>
          <a:ext cx="5385180" cy="1149269"/>
        </p:xfrm>
        <a:graphic>
          <a:graphicData uri="http://schemas.openxmlformats.org/drawingml/2006/table">
            <a:tbl>
              <a:tblPr firstRow="1" bandRow="1">
                <a:tableStyleId>{8799B23B-EC83-4686-B30A-512413B5E67A}</a:tableStyleId>
              </a:tblPr>
              <a:tblGrid>
                <a:gridCol w="1795818">
                  <a:extLst>
                    <a:ext uri="{9D8B030D-6E8A-4147-A177-3AD203B41FA5}">
                      <a16:colId xmlns:a16="http://schemas.microsoft.com/office/drawing/2014/main" val="1840619654"/>
                    </a:ext>
                  </a:extLst>
                </a:gridCol>
                <a:gridCol w="545910">
                  <a:extLst>
                    <a:ext uri="{9D8B030D-6E8A-4147-A177-3AD203B41FA5}">
                      <a16:colId xmlns:a16="http://schemas.microsoft.com/office/drawing/2014/main" val="2965267141"/>
                    </a:ext>
                  </a:extLst>
                </a:gridCol>
                <a:gridCol w="655093">
                  <a:extLst>
                    <a:ext uri="{9D8B030D-6E8A-4147-A177-3AD203B41FA5}">
                      <a16:colId xmlns:a16="http://schemas.microsoft.com/office/drawing/2014/main" val="3209180254"/>
                    </a:ext>
                  </a:extLst>
                </a:gridCol>
                <a:gridCol w="2388359">
                  <a:extLst>
                    <a:ext uri="{9D8B030D-6E8A-4147-A177-3AD203B41FA5}">
                      <a16:colId xmlns:a16="http://schemas.microsoft.com/office/drawing/2014/main" val="2727315180"/>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dirty="0">
                          <a:solidFill>
                            <a:schemeClr val="tx1"/>
                          </a:solidFill>
                        </a:rPr>
                        <a:t>Examen réalisé</a:t>
                      </a:r>
                    </a:p>
                  </a:txBody>
                  <a:tcPr>
                    <a:lnL w="12700" cap="flat" cmpd="sng" algn="ctr">
                      <a:solidFill>
                        <a:schemeClr val="accent3"/>
                      </a:solidFill>
                      <a:prstDash val="solid"/>
                      <a:round/>
                      <a:headEnd type="none" w="med" len="med"/>
                      <a:tailEnd type="none" w="med" len="med"/>
                    </a:lnL>
                    <a:lnT w="12700" cap="flat" cmpd="sng" algn="ctr">
                      <a:solidFill>
                        <a:schemeClr val="accent3"/>
                      </a:solidFill>
                      <a:prstDash val="solid"/>
                      <a:round/>
                      <a:headEnd type="none" w="med" len="med"/>
                      <a:tailEnd type="none" w="med" len="med"/>
                    </a:lnT>
                    <a:noFill/>
                  </a:tcPr>
                </a:tc>
                <a:tc>
                  <a:txBody>
                    <a:bodyPr/>
                    <a:lstStyle/>
                    <a:p>
                      <a:r>
                        <a:rPr lang="fr-FR" sz="1800" b="1" dirty="0">
                          <a:solidFill>
                            <a:schemeClr val="tx1"/>
                          </a:solidFill>
                        </a:rPr>
                        <a:t>Oui</a:t>
                      </a:r>
                    </a:p>
                  </a:txBody>
                  <a:tcPr>
                    <a:lnT w="12700" cap="flat" cmpd="sng" algn="ctr">
                      <a:solidFill>
                        <a:schemeClr val="accent3"/>
                      </a:solidFill>
                      <a:prstDash val="solid"/>
                      <a:round/>
                      <a:headEnd type="none" w="med" len="med"/>
                      <a:tailEnd type="none" w="med" len="med"/>
                    </a:lnT>
                    <a:noFill/>
                  </a:tcPr>
                </a:tc>
                <a:tc>
                  <a:txBody>
                    <a:bodyPr/>
                    <a:lstStyle/>
                    <a:p>
                      <a:r>
                        <a:rPr lang="fr-FR" sz="1800" b="1" dirty="0">
                          <a:solidFill>
                            <a:schemeClr val="tx1"/>
                          </a:solidFill>
                        </a:rPr>
                        <a:t>Non</a:t>
                      </a:r>
                    </a:p>
                  </a:txBody>
                  <a:tcPr>
                    <a:lnT w="12700" cap="flat" cmpd="sng" algn="ctr">
                      <a:solidFill>
                        <a:schemeClr val="accent3"/>
                      </a:solidFill>
                      <a:prstDash val="solid"/>
                      <a:round/>
                      <a:headEnd type="none" w="med" len="med"/>
                      <a:tailEnd type="none" w="med" len="med"/>
                    </a:lnT>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dirty="0">
                          <a:solidFill>
                            <a:schemeClr val="tx1"/>
                          </a:solidFill>
                        </a:rPr>
                        <a:t>Valeur</a:t>
                      </a:r>
                    </a:p>
                  </a:txBody>
                  <a:tcPr>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noFill/>
                  </a:tcPr>
                </a:tc>
                <a:extLst>
                  <a:ext uri="{0D108BD9-81ED-4DB2-BD59-A6C34878D82A}">
                    <a16:rowId xmlns:a16="http://schemas.microsoft.com/office/drawing/2014/main" val="484151553"/>
                  </a:ext>
                </a:extLst>
              </a:tr>
              <a:tr h="4013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pH au scalp</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76525546"/>
                  </a:ext>
                </a:extLst>
              </a:tr>
              <a:tr h="382137">
                <a:tc>
                  <a:txBody>
                    <a:bodyPr/>
                    <a:lstStyle/>
                    <a:p>
                      <a:pPr lvl="0"/>
                      <a:r>
                        <a:rPr lang="fr-FR" sz="1800" kern="1200" dirty="0">
                          <a:solidFill>
                            <a:schemeClr val="tx1"/>
                          </a:solidFill>
                          <a:effectLst/>
                          <a:latin typeface="+mn-lt"/>
                          <a:ea typeface="+mn-ea"/>
                          <a:cs typeface="+mn-cs"/>
                        </a:rPr>
                        <a:t>Lactates au scalp</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4612399"/>
                  </a:ext>
                </a:extLst>
              </a:tr>
            </a:tbl>
          </a:graphicData>
        </a:graphic>
      </p:graphicFrame>
    </p:spTree>
    <p:extLst>
      <p:ext uri="{BB962C8B-B14F-4D97-AF65-F5344CB8AC3E}">
        <p14:creationId xmlns:p14="http://schemas.microsoft.com/office/powerpoint/2010/main" val="3176188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E307809A-F8B5-47B5-9DCA-64F7EFAB8221}"/>
              </a:ext>
            </a:extLst>
          </p:cNvPr>
          <p:cNvSpPr>
            <a:spLocks noGrp="1"/>
          </p:cNvSpPr>
          <p:nvPr>
            <p:ph type="sldNum" sz="quarter" idx="12"/>
          </p:nvPr>
        </p:nvSpPr>
        <p:spPr/>
        <p:txBody>
          <a:bodyPr/>
          <a:lstStyle/>
          <a:p>
            <a:fld id="{1F296CD6-F585-4F4E-9BDC-72E84E04FBD4}" type="slidenum">
              <a:rPr lang="fr-FR" smtClean="0"/>
              <a:t>15</a:t>
            </a:fld>
            <a:endParaRPr lang="fr-FR"/>
          </a:p>
        </p:txBody>
      </p:sp>
      <p:sp>
        <p:nvSpPr>
          <p:cNvPr id="4" name="ZoneTexte 3">
            <a:extLst>
              <a:ext uri="{FF2B5EF4-FFF2-40B4-BE49-F238E27FC236}">
                <a16:creationId xmlns:a16="http://schemas.microsoft.com/office/drawing/2014/main" id="{0B81953F-01D5-494A-B711-D33CDB3C651D}"/>
              </a:ext>
            </a:extLst>
          </p:cNvPr>
          <p:cNvSpPr txBox="1"/>
          <p:nvPr/>
        </p:nvSpPr>
        <p:spPr>
          <a:xfrm>
            <a:off x="831574" y="1406971"/>
            <a:ext cx="10518913" cy="5047536"/>
          </a:xfrm>
          <a:prstGeom prst="rect">
            <a:avLst/>
          </a:prstGeom>
          <a:noFill/>
          <a:ln>
            <a:solidFill>
              <a:schemeClr val="accent5">
                <a:lumMod val="75000"/>
              </a:schemeClr>
            </a:solidFill>
          </a:ln>
        </p:spPr>
        <p:txBody>
          <a:bodyPr wrap="square">
            <a:spAutoFit/>
          </a:bodyPr>
          <a:lstStyle/>
          <a:p>
            <a:pPr marL="342900" indent="-342900">
              <a:buFont typeface="Arial" panose="020B0604020202020204" pitchFamily="34" charset="0"/>
              <a:buChar char="•"/>
            </a:pPr>
            <a:endParaRPr lang="fr-FR" sz="1200" b="1" dirty="0">
              <a:sym typeface="Wingdings" panose="05000000000000000000" pitchFamily="2" charset="2"/>
            </a:endParaRPr>
          </a:p>
          <a:p>
            <a:pPr marL="342900" indent="-342900">
              <a:buFont typeface="Arial" panose="020B0604020202020204" pitchFamily="34" charset="0"/>
              <a:buChar char="•"/>
            </a:pPr>
            <a:r>
              <a:rPr lang="fr-FR" sz="2400" b="1" dirty="0">
                <a:sym typeface="Wingdings" panose="05000000000000000000" pitchFamily="2" charset="2"/>
              </a:rPr>
              <a:t>Moment de la naissance :                 </a:t>
            </a:r>
          </a:p>
          <a:p>
            <a:pPr lvl="1">
              <a:buFont typeface="Wingdings" panose="05000000000000000000" pitchFamily="2" charset="2"/>
              <a:buChar char="Ø"/>
            </a:pPr>
            <a:r>
              <a:rPr lang="fr-FR" sz="2000" dirty="0">
                <a:sym typeface="Wingdings" panose="05000000000000000000" pitchFamily="2" charset="2"/>
              </a:rPr>
              <a:t> Journée de semaine 	          </a:t>
            </a:r>
          </a:p>
          <a:p>
            <a:pPr lvl="1">
              <a:buFont typeface="Wingdings" panose="05000000000000000000" pitchFamily="2" charset="2"/>
              <a:buChar char="Ø"/>
            </a:pPr>
            <a:r>
              <a:rPr lang="fr-FR" sz="2000" dirty="0">
                <a:sym typeface="Wingdings" panose="05000000000000000000" pitchFamily="2" charset="2"/>
              </a:rPr>
              <a:t> Nuit 			    </a:t>
            </a:r>
          </a:p>
          <a:p>
            <a:pPr lvl="1">
              <a:buFont typeface="Wingdings" panose="05000000000000000000" pitchFamily="2" charset="2"/>
              <a:buChar char="Ø"/>
            </a:pPr>
            <a:r>
              <a:rPr lang="fr-FR" sz="2000" dirty="0">
                <a:sym typeface="Wingdings" panose="05000000000000000000" pitchFamily="2" charset="2"/>
              </a:rPr>
              <a:t> Week-end ou jour férié 	</a:t>
            </a:r>
            <a:endParaRPr lang="fr-FR" sz="2400" b="1" dirty="0"/>
          </a:p>
          <a:p>
            <a:pPr marL="342900" indent="-342900">
              <a:buFont typeface="Arial" panose="020B0604020202020204" pitchFamily="34" charset="0"/>
              <a:buChar char="•"/>
            </a:pPr>
            <a:endParaRPr lang="fr-FR" sz="2400" b="1" dirty="0"/>
          </a:p>
          <a:p>
            <a:pPr marL="342900" indent="-342900">
              <a:buFont typeface="Arial" panose="020B0604020202020204" pitchFamily="34" charset="0"/>
              <a:buChar char="•"/>
            </a:pPr>
            <a:r>
              <a:rPr lang="fr-FR" sz="2400" b="1" dirty="0"/>
              <a:t>GO présent lors de la naissance :     </a:t>
            </a:r>
            <a:r>
              <a:rPr lang="fr-FR" sz="2400" dirty="0"/>
              <a:t>Oui </a:t>
            </a:r>
            <a:r>
              <a:rPr lang="fr-FR" sz="2400" dirty="0">
                <a:sym typeface="Wingdings" panose="05000000000000000000" pitchFamily="2" charset="2"/>
              </a:rPr>
              <a:t>     Non </a:t>
            </a:r>
          </a:p>
          <a:p>
            <a:pPr marL="800100" lvl="1" indent="-342900">
              <a:buFont typeface="Wingdings" panose="05000000000000000000" pitchFamily="2" charset="2"/>
              <a:buChar char="Ø"/>
            </a:pPr>
            <a:r>
              <a:rPr lang="fr-FR" sz="2000" dirty="0">
                <a:sym typeface="Wingdings" panose="05000000000000000000" pitchFamily="2" charset="2"/>
              </a:rPr>
              <a:t>Si non, pourquoi : …..</a:t>
            </a:r>
          </a:p>
          <a:p>
            <a:pPr marL="800100" lvl="1" indent="-342900">
              <a:buFont typeface="Wingdings" panose="05000000000000000000" pitchFamily="2" charset="2"/>
              <a:buChar char="Ø"/>
            </a:pPr>
            <a:r>
              <a:rPr lang="fr-FR" sz="2000" dirty="0">
                <a:sym typeface="Wingdings" panose="05000000000000000000" pitchFamily="2" charset="2"/>
              </a:rPr>
              <a:t>Autres précisions : …..</a:t>
            </a:r>
          </a:p>
          <a:p>
            <a:pPr marL="800100" lvl="1" indent="-342900">
              <a:buFont typeface="Wingdings" panose="05000000000000000000" pitchFamily="2" charset="2"/>
              <a:buChar char="Ø"/>
            </a:pPr>
            <a:endParaRPr lang="fr-FR" sz="2400" dirty="0">
              <a:sym typeface="Wingdings" panose="05000000000000000000" pitchFamily="2" charset="2"/>
            </a:endParaRPr>
          </a:p>
          <a:p>
            <a:pPr marL="800100" lvl="1" indent="-342900">
              <a:buFont typeface="Wingdings" panose="05000000000000000000" pitchFamily="2" charset="2"/>
              <a:buChar char="Ø"/>
            </a:pPr>
            <a:endParaRPr lang="fr-FR" sz="2400" dirty="0"/>
          </a:p>
          <a:p>
            <a:pPr marL="342900" indent="-342900">
              <a:buFont typeface="Arial" panose="020B0604020202020204" pitchFamily="34" charset="0"/>
              <a:buChar char="•"/>
            </a:pPr>
            <a:r>
              <a:rPr lang="fr-FR" sz="2400" b="1" dirty="0">
                <a:sym typeface="Wingdings" panose="05000000000000000000" pitchFamily="2" charset="2"/>
              </a:rPr>
              <a:t>Pédiatre présent à la naissance :</a:t>
            </a:r>
            <a:r>
              <a:rPr lang="fr-FR" sz="2400" dirty="0">
                <a:sym typeface="Wingdings" panose="05000000000000000000" pitchFamily="2" charset="2"/>
              </a:rPr>
              <a:t>     Oui</a:t>
            </a:r>
            <a:r>
              <a:rPr lang="fr-FR" sz="2400" dirty="0"/>
              <a:t> </a:t>
            </a:r>
            <a:r>
              <a:rPr lang="fr-FR" sz="2400" dirty="0">
                <a:sym typeface="Wingdings" panose="05000000000000000000" pitchFamily="2" charset="2"/>
              </a:rPr>
              <a:t>     Non  </a:t>
            </a:r>
          </a:p>
          <a:p>
            <a:pPr lvl="1">
              <a:buFont typeface="Wingdings" panose="05000000000000000000" pitchFamily="2" charset="2"/>
              <a:buChar char="Ø"/>
            </a:pPr>
            <a:r>
              <a:rPr lang="fr-FR" sz="2000" dirty="0">
                <a:sym typeface="Wingdings" panose="05000000000000000000" pitchFamily="2" charset="2"/>
              </a:rPr>
              <a:t> Si non, pourquoi : ….. </a:t>
            </a:r>
          </a:p>
          <a:p>
            <a:pPr lvl="1">
              <a:buFont typeface="Wingdings" panose="05000000000000000000" pitchFamily="2" charset="2"/>
              <a:buChar char="Ø"/>
            </a:pPr>
            <a:r>
              <a:rPr lang="fr-FR" sz="2000" dirty="0">
                <a:sym typeface="Wingdings" panose="05000000000000000000" pitchFamily="2" charset="2"/>
              </a:rPr>
              <a:t> Autres précisions : …..</a:t>
            </a:r>
          </a:p>
          <a:p>
            <a:pPr lvl="1">
              <a:buFont typeface="Wingdings" panose="05000000000000000000" pitchFamily="2" charset="2"/>
              <a:buChar char="Ø"/>
            </a:pPr>
            <a:endParaRPr lang="fr-FR" dirty="0">
              <a:sym typeface="Wingdings" panose="05000000000000000000" pitchFamily="2" charset="2"/>
            </a:endParaRPr>
          </a:p>
        </p:txBody>
      </p:sp>
      <p:sp>
        <p:nvSpPr>
          <p:cNvPr id="5" name="Titre 1">
            <a:extLst>
              <a:ext uri="{FF2B5EF4-FFF2-40B4-BE49-F238E27FC236}">
                <a16:creationId xmlns:a16="http://schemas.microsoft.com/office/drawing/2014/main" id="{1278BB8F-3114-4207-81BC-3837C82569BC}"/>
              </a:ext>
            </a:extLst>
          </p:cNvPr>
          <p:cNvSpPr txBox="1">
            <a:spLocks/>
          </p:cNvSpPr>
          <p:nvPr/>
        </p:nvSpPr>
        <p:spPr>
          <a:xfrm>
            <a:off x="834887" y="611948"/>
            <a:ext cx="10515600" cy="7096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latin typeface="+mn-lt"/>
              </a:rPr>
              <a:t>ACCOUCHEMENT (6)</a:t>
            </a:r>
          </a:p>
        </p:txBody>
      </p:sp>
    </p:spTree>
    <p:extLst>
      <p:ext uri="{BB962C8B-B14F-4D97-AF65-F5344CB8AC3E}">
        <p14:creationId xmlns:p14="http://schemas.microsoft.com/office/powerpoint/2010/main" val="4267105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6B2FA86D-26CF-483A-AB79-1966F49C0DFA}"/>
              </a:ext>
            </a:extLst>
          </p:cNvPr>
          <p:cNvSpPr>
            <a:spLocks noGrp="1"/>
          </p:cNvSpPr>
          <p:nvPr>
            <p:ph type="sldNum" sz="quarter" idx="12"/>
          </p:nvPr>
        </p:nvSpPr>
        <p:spPr/>
        <p:txBody>
          <a:bodyPr/>
          <a:lstStyle/>
          <a:p>
            <a:fld id="{1F296CD6-F585-4F4E-9BDC-72E84E04FBD4}" type="slidenum">
              <a:rPr lang="fr-FR" smtClean="0"/>
              <a:t>16</a:t>
            </a:fld>
            <a:endParaRPr lang="fr-FR"/>
          </a:p>
        </p:txBody>
      </p:sp>
      <p:sp>
        <p:nvSpPr>
          <p:cNvPr id="5" name="Titre 1">
            <a:extLst>
              <a:ext uri="{FF2B5EF4-FFF2-40B4-BE49-F238E27FC236}">
                <a16:creationId xmlns:a16="http://schemas.microsoft.com/office/drawing/2014/main" id="{6C832493-F3F1-46D1-816A-23638D12D3C5}"/>
              </a:ext>
            </a:extLst>
          </p:cNvPr>
          <p:cNvSpPr txBox="1">
            <a:spLocks/>
          </p:cNvSpPr>
          <p:nvPr/>
        </p:nvSpPr>
        <p:spPr>
          <a:xfrm>
            <a:off x="838200" y="546101"/>
            <a:ext cx="10515600" cy="7096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latin typeface="+mn-lt"/>
              </a:rPr>
              <a:t>ENFANT A LA NAISSANCE </a:t>
            </a:r>
          </a:p>
        </p:txBody>
      </p:sp>
      <p:sp>
        <p:nvSpPr>
          <p:cNvPr id="7" name="Espace réservé du contenu 2">
            <a:extLst>
              <a:ext uri="{FF2B5EF4-FFF2-40B4-BE49-F238E27FC236}">
                <a16:creationId xmlns:a16="http://schemas.microsoft.com/office/drawing/2014/main" id="{99A89302-FBEE-420A-9E7A-8224F73FE151}"/>
              </a:ext>
            </a:extLst>
          </p:cNvPr>
          <p:cNvSpPr txBox="1">
            <a:spLocks/>
          </p:cNvSpPr>
          <p:nvPr/>
        </p:nvSpPr>
        <p:spPr>
          <a:xfrm>
            <a:off x="838200" y="1505722"/>
            <a:ext cx="10227365" cy="4070145"/>
          </a:xfrm>
          <a:prstGeom prst="rect">
            <a:avLst/>
          </a:prstGeom>
          <a:ln>
            <a:solidFill>
              <a:schemeClr val="accent5">
                <a:lumMod val="75000"/>
              </a:schemeClr>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fr-FR" sz="2000" b="1" dirty="0">
              <a:sym typeface="Wingdings" panose="05000000000000000000" pitchFamily="2" charset="2"/>
            </a:endParaRPr>
          </a:p>
          <a:p>
            <a:r>
              <a:rPr lang="fr-FR" sz="2000" b="1" dirty="0"/>
              <a:t>Sexe :     </a:t>
            </a:r>
            <a:r>
              <a:rPr lang="fr-FR" sz="2000" dirty="0"/>
              <a:t>Féminin </a:t>
            </a:r>
            <a:r>
              <a:rPr lang="fr-FR" sz="2000" dirty="0">
                <a:sym typeface="Wingdings" panose="05000000000000000000" pitchFamily="2" charset="2"/>
              </a:rPr>
              <a:t>     Masculin  </a:t>
            </a:r>
          </a:p>
          <a:p>
            <a:r>
              <a:rPr lang="fr-FR" sz="2000" b="1" dirty="0">
                <a:sym typeface="Wingdings" panose="05000000000000000000" pitchFamily="2" charset="2"/>
              </a:rPr>
              <a:t>Poids de naissance : </a:t>
            </a:r>
            <a:r>
              <a:rPr lang="fr-FR" sz="2000" dirty="0">
                <a:sym typeface="Wingdings" panose="05000000000000000000" pitchFamily="2" charset="2"/>
              </a:rPr>
              <a:t>….. Grammes</a:t>
            </a:r>
          </a:p>
          <a:p>
            <a:r>
              <a:rPr lang="en-US" sz="2000" dirty="0"/>
              <a:t>PC :    cm		</a:t>
            </a:r>
          </a:p>
          <a:p>
            <a:r>
              <a:rPr lang="en-US" sz="2000" dirty="0"/>
              <a:t>PT :    cm</a:t>
            </a:r>
          </a:p>
          <a:p>
            <a:r>
              <a:rPr lang="en-US" sz="2000" dirty="0" err="1"/>
              <a:t>Particularités</a:t>
            </a:r>
            <a:r>
              <a:rPr lang="en-US" sz="2000" dirty="0"/>
              <a:t> </a:t>
            </a:r>
            <a:r>
              <a:rPr lang="en-US" sz="2000" dirty="0" err="1"/>
              <a:t>visibles</a:t>
            </a:r>
            <a:r>
              <a:rPr lang="en-US" sz="2000" dirty="0"/>
              <a:t> à la naissance :</a:t>
            </a:r>
            <a:endParaRPr lang="fr-FR" sz="2000" dirty="0"/>
          </a:p>
          <a:p>
            <a:endParaRPr lang="fr-FR" sz="2000" dirty="0">
              <a:sym typeface="Wingdings" panose="05000000000000000000" pitchFamily="2" charset="2"/>
            </a:endParaRPr>
          </a:p>
        </p:txBody>
      </p:sp>
    </p:spTree>
    <p:extLst>
      <p:ext uri="{BB962C8B-B14F-4D97-AF65-F5344CB8AC3E}">
        <p14:creationId xmlns:p14="http://schemas.microsoft.com/office/powerpoint/2010/main" val="4489626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1FE1BA-BC24-46FE-A99D-B303EF3CABD8}"/>
              </a:ext>
            </a:extLst>
          </p:cNvPr>
          <p:cNvSpPr>
            <a:spLocks noGrp="1"/>
          </p:cNvSpPr>
          <p:nvPr>
            <p:ph type="title"/>
          </p:nvPr>
        </p:nvSpPr>
        <p:spPr/>
        <p:txBody>
          <a:bodyPr/>
          <a:lstStyle/>
          <a:p>
            <a:r>
              <a:rPr lang="fr-FR" dirty="0"/>
              <a:t>Le décès</a:t>
            </a:r>
          </a:p>
        </p:txBody>
      </p:sp>
      <p:sp>
        <p:nvSpPr>
          <p:cNvPr id="3" name="Espace réservé du contenu 2">
            <a:extLst>
              <a:ext uri="{FF2B5EF4-FFF2-40B4-BE49-F238E27FC236}">
                <a16:creationId xmlns:a16="http://schemas.microsoft.com/office/drawing/2014/main" id="{F31F95D9-A9F1-4CF3-9D43-CDEFEB8850E6}"/>
              </a:ext>
            </a:extLst>
          </p:cNvPr>
          <p:cNvSpPr>
            <a:spLocks noGrp="1"/>
          </p:cNvSpPr>
          <p:nvPr>
            <p:ph idx="1"/>
          </p:nvPr>
        </p:nvSpPr>
        <p:spPr/>
        <p:txBody>
          <a:bodyPr>
            <a:normAutofit/>
          </a:bodyPr>
          <a:lstStyle/>
          <a:p>
            <a:pPr marL="0" indent="0">
              <a:buNone/>
            </a:pPr>
            <a:r>
              <a:rPr lang="fr-FR" dirty="0"/>
              <a:t>Cause du décès</a:t>
            </a:r>
          </a:p>
          <a:p>
            <a:pPr marL="0" indent="0">
              <a:buNone/>
            </a:pPr>
            <a:endParaRPr lang="fr-FR" dirty="0"/>
          </a:p>
          <a:p>
            <a:pPr lvl="1"/>
            <a:r>
              <a:rPr lang="fr-FR" dirty="0"/>
              <a:t>Cause fœtale ou néonatale déterminante de la mort :</a:t>
            </a:r>
          </a:p>
          <a:p>
            <a:pPr marL="457200" lvl="1" indent="0">
              <a:buNone/>
            </a:pPr>
            <a:endParaRPr lang="fr-FR" dirty="0"/>
          </a:p>
          <a:p>
            <a:pPr marL="457200" lvl="1" indent="0">
              <a:buNone/>
            </a:pPr>
            <a:endParaRPr lang="fr-FR" dirty="0"/>
          </a:p>
          <a:p>
            <a:pPr lvl="1"/>
            <a:r>
              <a:rPr lang="fr-FR" dirty="0"/>
              <a:t>Cause obstétricale ou maternelle déterminante de la mort :</a:t>
            </a:r>
          </a:p>
          <a:p>
            <a:pPr marL="0" indent="0">
              <a:buNone/>
            </a:pPr>
            <a:r>
              <a:rPr lang="fr-FR" dirty="0"/>
              <a:t>	</a:t>
            </a:r>
          </a:p>
          <a:p>
            <a:endParaRPr lang="fr-FR" dirty="0"/>
          </a:p>
        </p:txBody>
      </p:sp>
    </p:spTree>
    <p:extLst>
      <p:ext uri="{BB962C8B-B14F-4D97-AF65-F5344CB8AC3E}">
        <p14:creationId xmlns:p14="http://schemas.microsoft.com/office/powerpoint/2010/main" val="952430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D8B624-3818-4EDD-BA70-8557FE81FDF3}"/>
              </a:ext>
            </a:extLst>
          </p:cNvPr>
          <p:cNvSpPr>
            <a:spLocks noGrp="1"/>
          </p:cNvSpPr>
          <p:nvPr>
            <p:ph type="title"/>
          </p:nvPr>
        </p:nvSpPr>
        <p:spPr/>
        <p:txBody>
          <a:bodyPr/>
          <a:lstStyle/>
          <a:p>
            <a:r>
              <a:rPr lang="fr-FR" dirty="0"/>
              <a:t>Recherche de la cause du décès</a:t>
            </a:r>
          </a:p>
        </p:txBody>
      </p:sp>
      <p:sp>
        <p:nvSpPr>
          <p:cNvPr id="3" name="Espace réservé du contenu 2">
            <a:extLst>
              <a:ext uri="{FF2B5EF4-FFF2-40B4-BE49-F238E27FC236}">
                <a16:creationId xmlns:a16="http://schemas.microsoft.com/office/drawing/2014/main" id="{0FFB82F0-8318-47DE-A4BB-065C5270F1B2}"/>
              </a:ext>
            </a:extLst>
          </p:cNvPr>
          <p:cNvSpPr>
            <a:spLocks noGrp="1"/>
          </p:cNvSpPr>
          <p:nvPr>
            <p:ph idx="1"/>
          </p:nvPr>
        </p:nvSpPr>
        <p:spPr/>
        <p:txBody>
          <a:bodyPr>
            <a:normAutofit lnSpcReduction="10000"/>
          </a:bodyPr>
          <a:lstStyle/>
          <a:p>
            <a:r>
              <a:rPr lang="fr-FR" dirty="0"/>
              <a:t>Anatomopathologie placentaire réalisée :	  </a:t>
            </a:r>
          </a:p>
          <a:p>
            <a:pPr marL="0" indent="0">
              <a:buNone/>
            </a:pPr>
            <a:r>
              <a:rPr lang="fr-FR" dirty="0">
                <a:sym typeface="Wingdings" panose="05000000000000000000" pitchFamily="2" charset="2"/>
              </a:rPr>
              <a:t>	</a:t>
            </a:r>
            <a:r>
              <a:rPr lang="fr-FR" dirty="0"/>
              <a:t> oui		 </a:t>
            </a:r>
            <a:r>
              <a:rPr lang="fr-FR" dirty="0">
                <a:sym typeface="Wingdings" panose="05000000000000000000" pitchFamily="2" charset="2"/>
              </a:rPr>
              <a:t></a:t>
            </a:r>
            <a:r>
              <a:rPr lang="fr-FR" dirty="0"/>
              <a:t> non</a:t>
            </a:r>
          </a:p>
          <a:p>
            <a:r>
              <a:rPr lang="fr-FR" dirty="0"/>
              <a:t>Prélèvement bactériologique placentaire réalisée : </a:t>
            </a:r>
          </a:p>
          <a:p>
            <a:pPr marL="0" indent="0">
              <a:buNone/>
            </a:pPr>
            <a:r>
              <a:rPr lang="fr-FR" dirty="0">
                <a:sym typeface="Wingdings" panose="05000000000000000000" pitchFamily="2" charset="2"/>
              </a:rPr>
              <a:t>	</a:t>
            </a:r>
            <a:r>
              <a:rPr lang="fr-FR" dirty="0"/>
              <a:t> oui		 </a:t>
            </a:r>
            <a:r>
              <a:rPr lang="fr-FR" dirty="0">
                <a:sym typeface="Wingdings" panose="05000000000000000000" pitchFamily="2" charset="2"/>
              </a:rPr>
              <a:t></a:t>
            </a:r>
            <a:r>
              <a:rPr lang="fr-FR" dirty="0"/>
              <a:t> non</a:t>
            </a:r>
          </a:p>
          <a:p>
            <a:r>
              <a:rPr lang="fr-FR" dirty="0"/>
              <a:t>Autopsie réalisée : </a:t>
            </a:r>
            <a:r>
              <a:rPr lang="fr-FR" dirty="0">
                <a:sym typeface="Wingdings" panose="05000000000000000000" pitchFamily="2" charset="2"/>
              </a:rPr>
              <a:t></a:t>
            </a:r>
            <a:r>
              <a:rPr lang="fr-FR" dirty="0"/>
              <a:t> oui 	</a:t>
            </a:r>
            <a:r>
              <a:rPr lang="fr-FR" dirty="0">
                <a:sym typeface="Wingdings" panose="05000000000000000000" pitchFamily="2" charset="2"/>
              </a:rPr>
              <a:t></a:t>
            </a:r>
            <a:r>
              <a:rPr lang="fr-FR" dirty="0"/>
              <a:t> non  	</a:t>
            </a:r>
          </a:p>
          <a:p>
            <a:pPr marL="0" indent="0">
              <a:buNone/>
            </a:pPr>
            <a:r>
              <a:rPr lang="fr-FR" dirty="0"/>
              <a:t>	Si non, raison (en clair) : </a:t>
            </a:r>
          </a:p>
          <a:p>
            <a:r>
              <a:rPr lang="fr-FR" dirty="0"/>
              <a:t>Caryotype fœtal réalisé : 	</a:t>
            </a:r>
            <a:r>
              <a:rPr lang="fr-FR" dirty="0">
                <a:sym typeface="Wingdings" panose="05000000000000000000" pitchFamily="2" charset="2"/>
              </a:rPr>
              <a:t></a:t>
            </a:r>
            <a:r>
              <a:rPr lang="fr-FR" dirty="0"/>
              <a:t> oui 		</a:t>
            </a:r>
            <a:r>
              <a:rPr lang="fr-FR" dirty="0">
                <a:sym typeface="Wingdings" panose="05000000000000000000" pitchFamily="2" charset="2"/>
              </a:rPr>
              <a:t></a:t>
            </a:r>
            <a:r>
              <a:rPr lang="fr-FR" dirty="0"/>
              <a:t> non </a:t>
            </a:r>
          </a:p>
          <a:p>
            <a:r>
              <a:rPr lang="fr-FR" dirty="0"/>
              <a:t>Imagerie fœtale réalisée (radio, IRM): </a:t>
            </a:r>
            <a:r>
              <a:rPr lang="fr-FR" dirty="0">
                <a:sym typeface="Wingdings" panose="05000000000000000000" pitchFamily="2" charset="2"/>
              </a:rPr>
              <a:t></a:t>
            </a:r>
            <a:r>
              <a:rPr lang="fr-FR" dirty="0"/>
              <a:t> oui 		</a:t>
            </a:r>
            <a:r>
              <a:rPr lang="fr-FR" dirty="0">
                <a:sym typeface="Wingdings" panose="05000000000000000000" pitchFamily="2" charset="2"/>
              </a:rPr>
              <a:t></a:t>
            </a:r>
            <a:r>
              <a:rPr lang="fr-FR" dirty="0"/>
              <a:t> non </a:t>
            </a:r>
          </a:p>
          <a:p>
            <a:r>
              <a:rPr lang="fr-FR" dirty="0"/>
              <a:t>Réalisation d’une RMM : </a:t>
            </a:r>
            <a:r>
              <a:rPr lang="fr-FR" dirty="0">
                <a:sym typeface="Wingdings" panose="05000000000000000000" pitchFamily="2" charset="2"/>
              </a:rPr>
              <a:t></a:t>
            </a:r>
            <a:r>
              <a:rPr lang="fr-FR" dirty="0"/>
              <a:t> oui 		</a:t>
            </a:r>
            <a:r>
              <a:rPr lang="fr-FR" dirty="0">
                <a:sym typeface="Wingdings" panose="05000000000000000000" pitchFamily="2" charset="2"/>
              </a:rPr>
              <a:t></a:t>
            </a:r>
            <a:r>
              <a:rPr lang="fr-FR" dirty="0"/>
              <a:t> non</a:t>
            </a:r>
          </a:p>
          <a:p>
            <a:endParaRPr lang="fr-FR" dirty="0"/>
          </a:p>
        </p:txBody>
      </p:sp>
    </p:spTree>
    <p:extLst>
      <p:ext uri="{BB962C8B-B14F-4D97-AF65-F5344CB8AC3E}">
        <p14:creationId xmlns:p14="http://schemas.microsoft.com/office/powerpoint/2010/main" val="20039570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Codage PMSI versant maternel </a:t>
            </a:r>
          </a:p>
        </p:txBody>
      </p:sp>
      <p:sp>
        <p:nvSpPr>
          <p:cNvPr id="3" name="Espace réservé du contenu 2"/>
          <p:cNvSpPr>
            <a:spLocks noGrp="1"/>
          </p:cNvSpPr>
          <p:nvPr>
            <p:ph idx="1"/>
          </p:nvPr>
        </p:nvSpPr>
        <p:spPr>
          <a:xfrm>
            <a:off x="838200" y="1292462"/>
            <a:ext cx="10515600" cy="5358504"/>
          </a:xfrm>
        </p:spPr>
        <p:txBody>
          <a:bodyPr>
            <a:normAutofit lnSpcReduction="10000"/>
          </a:bodyPr>
          <a:lstStyle/>
          <a:p>
            <a:r>
              <a:rPr lang="fr-FR" sz="1800" dirty="0"/>
              <a:t>DP = O36.4 Soins maternels pour mort intra-utérine du fœtus </a:t>
            </a:r>
          </a:p>
          <a:p>
            <a:pPr marL="0" indent="0" algn="ctr">
              <a:buNone/>
            </a:pPr>
            <a:r>
              <a:rPr lang="fr-FR" sz="1800" dirty="0">
                <a:sym typeface="Wingdings" panose="05000000000000000000" pitchFamily="2" charset="2"/>
              </a:rPr>
              <a:t> </a:t>
            </a:r>
            <a:r>
              <a:rPr lang="fr-FR" sz="1800" dirty="0"/>
              <a:t>Oui                    </a:t>
            </a:r>
            <a:r>
              <a:rPr lang="fr-FR" sz="1800" dirty="0">
                <a:sym typeface="Wingdings" panose="05000000000000000000" pitchFamily="2" charset="2"/>
              </a:rPr>
              <a:t> N</a:t>
            </a:r>
            <a:r>
              <a:rPr lang="fr-FR" sz="1800" dirty="0"/>
              <a:t>on </a:t>
            </a:r>
          </a:p>
          <a:p>
            <a:pPr marL="0" indent="0">
              <a:buNone/>
            </a:pPr>
            <a:r>
              <a:rPr lang="fr-FR" sz="1800" dirty="0"/>
              <a:t>Si non : quel code ? </a:t>
            </a:r>
          </a:p>
          <a:p>
            <a:pPr marL="0" indent="0">
              <a:buNone/>
            </a:pPr>
            <a:endParaRPr lang="fr-FR" sz="1800" dirty="0"/>
          </a:p>
          <a:p>
            <a:r>
              <a:rPr lang="fr-FR" sz="1800" smtClean="0"/>
              <a:t>DAS obligatoires </a:t>
            </a:r>
            <a:r>
              <a:rPr lang="fr-FR" sz="1800" dirty="0"/>
              <a:t>:</a:t>
            </a:r>
          </a:p>
          <a:p>
            <a:pPr marL="0" indent="0">
              <a:buNone/>
            </a:pPr>
            <a:r>
              <a:rPr lang="fr-FR" sz="1800" dirty="0">
                <a:sym typeface="Wingdings" panose="05000000000000000000" pitchFamily="2" charset="2"/>
              </a:rPr>
              <a:t> </a:t>
            </a:r>
            <a:r>
              <a:rPr lang="fr-FR" sz="1800" dirty="0"/>
              <a:t>Z37.10 Naissance unique, enfant mort-né, hors interruption de la grossesse pour motif médical </a:t>
            </a:r>
          </a:p>
          <a:p>
            <a:pPr marL="0" indent="0">
              <a:buNone/>
            </a:pPr>
            <a:r>
              <a:rPr lang="fr-FR" sz="1800" dirty="0">
                <a:sym typeface="Wingdings" panose="05000000000000000000" pitchFamily="2" charset="2"/>
              </a:rPr>
              <a:t> </a:t>
            </a:r>
            <a:r>
              <a:rPr lang="fr-FR" sz="1800" dirty="0"/>
              <a:t>Z37.40 Naissance gémellaire, jumeaux mort-nés, hors interruption de la grossesse pour motif médical </a:t>
            </a:r>
          </a:p>
          <a:p>
            <a:pPr marL="0" indent="0">
              <a:buNone/>
            </a:pPr>
            <a:r>
              <a:rPr lang="fr-FR" sz="1800" dirty="0">
                <a:sym typeface="Wingdings" panose="05000000000000000000" pitchFamily="2" charset="2"/>
              </a:rPr>
              <a:t> </a:t>
            </a:r>
            <a:r>
              <a:rPr lang="fr-FR" sz="1800" dirty="0"/>
              <a:t>Z37.30 Naissance gémellaire, l'un des jumeaux né vivant, l'autre mort-né, hors interruption de la grossesse pour motif médical </a:t>
            </a:r>
          </a:p>
          <a:p>
            <a:pPr marL="0" indent="0">
              <a:buNone/>
            </a:pPr>
            <a:r>
              <a:rPr lang="fr-FR" sz="1800" dirty="0">
                <a:sym typeface="Wingdings" panose="05000000000000000000" pitchFamily="2" charset="2"/>
              </a:rPr>
              <a:t> </a:t>
            </a:r>
            <a:r>
              <a:rPr lang="fr-FR" sz="1800" dirty="0"/>
              <a:t>Z37.60 Autres naissances multiples, certains enfants nés vivants, hors interruption de la grossesse pour motif médical </a:t>
            </a:r>
          </a:p>
          <a:p>
            <a:pPr>
              <a:buFont typeface="Wingdings" panose="05000000000000000000" pitchFamily="2" charset="2"/>
              <a:buChar char="o"/>
            </a:pPr>
            <a:r>
              <a:rPr lang="fr-FR" sz="1800" dirty="0"/>
              <a:t>Z37.70 Autres naissances multiples, tous mort-nés, hors interruption de la grossesse pour motif </a:t>
            </a:r>
            <a:r>
              <a:rPr lang="fr-FR" sz="1800" dirty="0" smtClean="0"/>
              <a:t>médical</a:t>
            </a:r>
          </a:p>
          <a:p>
            <a:pPr>
              <a:buFont typeface="Wingdings" panose="05000000000000000000" pitchFamily="2" charset="2"/>
              <a:buChar char="o"/>
            </a:pPr>
            <a:r>
              <a:rPr lang="fr-FR" sz="1800" dirty="0" smtClean="0"/>
              <a:t>Aucun </a:t>
            </a:r>
            <a:endParaRPr lang="fr-FR" sz="1800" dirty="0"/>
          </a:p>
          <a:p>
            <a:pPr marL="0" indent="0">
              <a:buNone/>
            </a:pPr>
            <a:endParaRPr lang="fr-FR" sz="1800" dirty="0"/>
          </a:p>
          <a:p>
            <a:r>
              <a:rPr lang="fr-FR" sz="1800" dirty="0"/>
              <a:t>DDR recalculée indiquée : </a:t>
            </a:r>
            <a:r>
              <a:rPr lang="fr-FR" sz="1800" dirty="0">
                <a:sym typeface="Wingdings" panose="05000000000000000000" pitchFamily="2" charset="2"/>
              </a:rPr>
              <a:t> </a:t>
            </a:r>
            <a:r>
              <a:rPr lang="fr-FR" sz="1800" dirty="0"/>
              <a:t>Oui                    </a:t>
            </a:r>
            <a:r>
              <a:rPr lang="fr-FR" sz="1800" dirty="0">
                <a:sym typeface="Wingdings" panose="05000000000000000000" pitchFamily="2" charset="2"/>
              </a:rPr>
              <a:t> N</a:t>
            </a:r>
            <a:r>
              <a:rPr lang="fr-FR" sz="1800" dirty="0"/>
              <a:t>on </a:t>
            </a:r>
          </a:p>
          <a:p>
            <a:r>
              <a:rPr lang="fr-FR" sz="1800" dirty="0"/>
              <a:t>Terme à l’expulsion indiquée en SA révolues : </a:t>
            </a:r>
            <a:r>
              <a:rPr lang="fr-FR" sz="1800" dirty="0">
                <a:sym typeface="Wingdings" panose="05000000000000000000" pitchFamily="2" charset="2"/>
              </a:rPr>
              <a:t> </a:t>
            </a:r>
            <a:r>
              <a:rPr lang="fr-FR" sz="1800" dirty="0"/>
              <a:t>Oui                    </a:t>
            </a:r>
            <a:r>
              <a:rPr lang="fr-FR" sz="1800" dirty="0">
                <a:sym typeface="Wingdings" panose="05000000000000000000" pitchFamily="2" charset="2"/>
              </a:rPr>
              <a:t> N</a:t>
            </a:r>
            <a:r>
              <a:rPr lang="fr-FR" sz="1800" dirty="0"/>
              <a:t>on </a:t>
            </a:r>
          </a:p>
          <a:p>
            <a:pPr marL="0" indent="0">
              <a:buNone/>
            </a:pPr>
            <a:endParaRPr lang="fr-FR" sz="1800" dirty="0"/>
          </a:p>
          <a:p>
            <a:pPr marL="0" indent="0">
              <a:buNone/>
            </a:pPr>
            <a:endParaRPr lang="fr-FR" sz="1800" dirty="0"/>
          </a:p>
        </p:txBody>
      </p:sp>
    </p:spTree>
    <p:extLst>
      <p:ext uri="{BB962C8B-B14F-4D97-AF65-F5344CB8AC3E}">
        <p14:creationId xmlns:p14="http://schemas.microsoft.com/office/powerpoint/2010/main" val="1709176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Aide au remplissage</a:t>
            </a:r>
          </a:p>
        </p:txBody>
      </p:sp>
      <p:sp>
        <p:nvSpPr>
          <p:cNvPr id="3" name="Espace réservé du contenu 2"/>
          <p:cNvSpPr>
            <a:spLocks noGrp="1"/>
          </p:cNvSpPr>
          <p:nvPr>
            <p:ph idx="1"/>
          </p:nvPr>
        </p:nvSpPr>
        <p:spPr>
          <a:xfrm>
            <a:off x="838200" y="1825625"/>
            <a:ext cx="10515600" cy="3333229"/>
          </a:xfrm>
        </p:spPr>
        <p:txBody>
          <a:bodyPr>
            <a:normAutofit lnSpcReduction="10000"/>
          </a:bodyPr>
          <a:lstStyle/>
          <a:p>
            <a:r>
              <a:rPr lang="fr-FR" b="1" dirty="0"/>
              <a:t>Cette présentation complètement anonyme peut-être utilisée pour la présentation de votre ou de vos cas de mortalité fœtale spontanée à partir de 36 SA.</a:t>
            </a:r>
          </a:p>
          <a:p>
            <a:r>
              <a:rPr lang="fr-FR" b="1" dirty="0"/>
              <a:t>Elle n’est pas figée vous pouvez la modifier comme vous le souhaitez en rajoutant, précisant ou en enlevant des éléments.</a:t>
            </a:r>
          </a:p>
          <a:p>
            <a:r>
              <a:rPr lang="fr-FR" b="1" dirty="0"/>
              <a:t>Suggestion pour les réponses aux questions à choix multiples</a:t>
            </a:r>
            <a:r>
              <a:rPr lang="fr-FR" dirty="0"/>
              <a:t>: effacer la ou les propositions qui ne correspondent pas à votre situation.</a:t>
            </a:r>
          </a:p>
          <a:p>
            <a:pPr marL="0" indent="0">
              <a:buNone/>
            </a:pPr>
            <a:endParaRPr lang="fr-FR" b="1" dirty="0"/>
          </a:p>
        </p:txBody>
      </p:sp>
    </p:spTree>
    <p:extLst>
      <p:ext uri="{BB962C8B-B14F-4D97-AF65-F5344CB8AC3E}">
        <p14:creationId xmlns:p14="http://schemas.microsoft.com/office/powerpoint/2010/main" val="38980069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Codage PMSI versant fœtal </a:t>
            </a:r>
          </a:p>
        </p:txBody>
      </p:sp>
      <p:sp>
        <p:nvSpPr>
          <p:cNvPr id="3" name="Espace réservé du contenu 2"/>
          <p:cNvSpPr>
            <a:spLocks noGrp="1"/>
          </p:cNvSpPr>
          <p:nvPr>
            <p:ph idx="1"/>
          </p:nvPr>
        </p:nvSpPr>
        <p:spPr>
          <a:xfrm>
            <a:off x="838200" y="1413164"/>
            <a:ext cx="10515600" cy="5286894"/>
          </a:xfrm>
        </p:spPr>
        <p:txBody>
          <a:bodyPr>
            <a:normAutofit fontScale="77500" lnSpcReduction="20000"/>
          </a:bodyPr>
          <a:lstStyle/>
          <a:p>
            <a:r>
              <a:rPr lang="fr-FR" sz="2300" smtClean="0"/>
              <a:t>RUM fait : </a:t>
            </a:r>
            <a:r>
              <a:rPr lang="fr-FR" sz="2400">
                <a:sym typeface="Wingdings" panose="05000000000000000000" pitchFamily="2" charset="2"/>
              </a:rPr>
              <a:t> </a:t>
            </a:r>
            <a:r>
              <a:rPr lang="fr-FR" sz="2400"/>
              <a:t>Oui                    </a:t>
            </a:r>
            <a:r>
              <a:rPr lang="fr-FR" sz="2400">
                <a:sym typeface="Wingdings" panose="05000000000000000000" pitchFamily="2" charset="2"/>
              </a:rPr>
              <a:t> </a:t>
            </a:r>
            <a:r>
              <a:rPr lang="fr-FR" sz="2400">
                <a:sym typeface="Wingdings" panose="05000000000000000000" pitchFamily="2" charset="2"/>
              </a:rPr>
              <a:t>N</a:t>
            </a:r>
            <a:r>
              <a:rPr lang="fr-FR" sz="2400"/>
              <a:t>on </a:t>
            </a:r>
            <a:endParaRPr lang="fr-FR" sz="2300" smtClean="0"/>
          </a:p>
          <a:p>
            <a:r>
              <a:rPr lang="fr-FR" sz="2300" dirty="0" smtClean="0"/>
              <a:t>DP </a:t>
            </a:r>
            <a:r>
              <a:rPr lang="fr-FR" sz="2300" dirty="0"/>
              <a:t>: </a:t>
            </a:r>
          </a:p>
          <a:p>
            <a:pPr marL="0" indent="0">
              <a:buNone/>
            </a:pPr>
            <a:r>
              <a:rPr lang="fr-FR" sz="2300" dirty="0">
                <a:sym typeface="Wingdings" panose="05000000000000000000" pitchFamily="2" charset="2"/>
              </a:rPr>
              <a:t> </a:t>
            </a:r>
            <a:r>
              <a:rPr lang="fr-FR" sz="2300" dirty="0"/>
              <a:t>P95.+1 Mort fœtale in utéro en dehors d'une interruption médicale de grossesse </a:t>
            </a:r>
          </a:p>
          <a:p>
            <a:pPr marL="0" indent="0">
              <a:buNone/>
            </a:pPr>
            <a:r>
              <a:rPr lang="fr-FR" sz="2300" dirty="0">
                <a:sym typeface="Wingdings" panose="05000000000000000000" pitchFamily="2" charset="2"/>
              </a:rPr>
              <a:t> </a:t>
            </a:r>
            <a:r>
              <a:rPr lang="fr-FR" sz="2300" dirty="0"/>
              <a:t>P95.+2 Mort fœtale </a:t>
            </a:r>
            <a:r>
              <a:rPr lang="fr-FR" sz="2300" dirty="0" err="1"/>
              <a:t>perpartum</a:t>
            </a:r>
            <a:r>
              <a:rPr lang="fr-FR" sz="2300" dirty="0"/>
              <a:t> en dehors d'une interruption médicale de grossesse </a:t>
            </a:r>
          </a:p>
          <a:p>
            <a:pPr>
              <a:buFont typeface="Wingdings" panose="05000000000000000000" pitchFamily="2" charset="2"/>
              <a:buChar char="o"/>
            </a:pPr>
            <a:r>
              <a:rPr lang="fr-FR" sz="2300" dirty="0"/>
              <a:t>P95.+8 Mort fœtale sans précision en dehors d'une interruption médicale de </a:t>
            </a:r>
            <a:r>
              <a:rPr lang="fr-FR" sz="2300" dirty="0" smtClean="0"/>
              <a:t>grossesse</a:t>
            </a:r>
          </a:p>
          <a:p>
            <a:pPr>
              <a:buFont typeface="Wingdings" panose="05000000000000000000" pitchFamily="2" charset="2"/>
              <a:buChar char="o"/>
            </a:pPr>
            <a:r>
              <a:rPr lang="fr-FR" sz="2300" dirty="0"/>
              <a:t> </a:t>
            </a:r>
            <a:r>
              <a:rPr lang="fr-FR" sz="2300" dirty="0" smtClean="0"/>
              <a:t>Autre, précisez : </a:t>
            </a:r>
          </a:p>
          <a:p>
            <a:r>
              <a:rPr lang="fr-FR" sz="2300" dirty="0" smtClean="0"/>
              <a:t>DAS : cause du décès</a:t>
            </a:r>
          </a:p>
          <a:p>
            <a:pPr>
              <a:buFont typeface="Wingdings" panose="05000000000000000000" pitchFamily="2" charset="2"/>
              <a:buChar char="o"/>
            </a:pPr>
            <a:r>
              <a:rPr lang="fr-FR" sz="2300" dirty="0" smtClean="0">
                <a:sym typeface="Wingdings" panose="05000000000000000000" pitchFamily="2" charset="2"/>
              </a:rPr>
              <a:t>Présent(s) </a:t>
            </a:r>
          </a:p>
          <a:p>
            <a:pPr>
              <a:buFont typeface="Wingdings" panose="05000000000000000000" pitchFamily="2" charset="2"/>
              <a:buChar char="o"/>
            </a:pPr>
            <a:r>
              <a:rPr lang="fr-FR" sz="2300" dirty="0" smtClean="0">
                <a:sym typeface="Wingdings" panose="05000000000000000000" pitchFamily="2" charset="2"/>
              </a:rPr>
              <a:t>Absent(s) </a:t>
            </a:r>
            <a:endParaRPr lang="fr-FR" sz="2300" dirty="0"/>
          </a:p>
          <a:p>
            <a:pPr marL="0" indent="0">
              <a:buNone/>
            </a:pPr>
            <a:r>
              <a:rPr lang="fr-FR" sz="2300" dirty="0"/>
              <a:t>• Age gestationnel à la date de la naissance (en semaines révolues d’aménorrhée) = identique à celui de la mère </a:t>
            </a:r>
          </a:p>
          <a:p>
            <a:pPr marL="0" indent="0">
              <a:buNone/>
            </a:pPr>
            <a:r>
              <a:rPr lang="fr-FR" sz="2300" dirty="0">
                <a:sym typeface="Wingdings" panose="05000000000000000000" pitchFamily="2" charset="2"/>
              </a:rPr>
              <a:t>					 </a:t>
            </a:r>
            <a:r>
              <a:rPr lang="fr-FR" sz="2300" dirty="0"/>
              <a:t>Oui                    </a:t>
            </a:r>
            <a:r>
              <a:rPr lang="fr-FR" sz="2300" dirty="0">
                <a:sym typeface="Wingdings" panose="05000000000000000000" pitchFamily="2" charset="2"/>
              </a:rPr>
              <a:t> N</a:t>
            </a:r>
            <a:r>
              <a:rPr lang="fr-FR" sz="2300" dirty="0"/>
              <a:t>on </a:t>
            </a:r>
          </a:p>
          <a:p>
            <a:pPr marL="0" indent="0">
              <a:buNone/>
            </a:pPr>
            <a:r>
              <a:rPr lang="fr-FR" sz="2300" dirty="0"/>
              <a:t>• Poids de naissance (en grammes) 	</a:t>
            </a:r>
            <a:r>
              <a:rPr lang="fr-FR" sz="2300" dirty="0">
                <a:sym typeface="Wingdings" panose="05000000000000000000" pitchFamily="2" charset="2"/>
              </a:rPr>
              <a:t> </a:t>
            </a:r>
            <a:r>
              <a:rPr lang="fr-FR" sz="2300" dirty="0"/>
              <a:t>Oui                    </a:t>
            </a:r>
            <a:r>
              <a:rPr lang="fr-FR" sz="2300" dirty="0">
                <a:sym typeface="Wingdings" panose="05000000000000000000" pitchFamily="2" charset="2"/>
              </a:rPr>
              <a:t> N</a:t>
            </a:r>
            <a:r>
              <a:rPr lang="fr-FR" sz="2300" dirty="0"/>
              <a:t>on </a:t>
            </a:r>
          </a:p>
          <a:p>
            <a:pPr marL="0" indent="0">
              <a:buNone/>
            </a:pPr>
            <a:r>
              <a:rPr lang="fr-FR" sz="2300" dirty="0"/>
              <a:t>• Mode d'entrée = Naissance (N) 	</a:t>
            </a:r>
            <a:r>
              <a:rPr lang="fr-FR" sz="2300" dirty="0">
                <a:sym typeface="Wingdings" panose="05000000000000000000" pitchFamily="2" charset="2"/>
              </a:rPr>
              <a:t> </a:t>
            </a:r>
            <a:r>
              <a:rPr lang="fr-FR" sz="2300" dirty="0"/>
              <a:t>Oui                    </a:t>
            </a:r>
            <a:r>
              <a:rPr lang="fr-FR" sz="2300" dirty="0">
                <a:sym typeface="Wingdings" panose="05000000000000000000" pitchFamily="2" charset="2"/>
              </a:rPr>
              <a:t> N</a:t>
            </a:r>
            <a:r>
              <a:rPr lang="fr-FR" sz="2300" dirty="0"/>
              <a:t>on </a:t>
            </a:r>
          </a:p>
          <a:p>
            <a:r>
              <a:rPr lang="fr-FR" sz="2300" dirty="0"/>
              <a:t>Mode de sortie = Décès (9) 		</a:t>
            </a:r>
            <a:r>
              <a:rPr lang="fr-FR" sz="2300" dirty="0">
                <a:sym typeface="Wingdings" panose="05000000000000000000" pitchFamily="2" charset="2"/>
              </a:rPr>
              <a:t> </a:t>
            </a:r>
            <a:r>
              <a:rPr lang="fr-FR" sz="2300" dirty="0"/>
              <a:t>Oui                    </a:t>
            </a:r>
            <a:r>
              <a:rPr lang="fr-FR" sz="2300" dirty="0">
                <a:sym typeface="Wingdings" panose="05000000000000000000" pitchFamily="2" charset="2"/>
              </a:rPr>
              <a:t> N</a:t>
            </a:r>
            <a:r>
              <a:rPr lang="fr-FR" sz="2300" dirty="0"/>
              <a:t>on </a:t>
            </a:r>
          </a:p>
          <a:p>
            <a:pPr marL="0" indent="0">
              <a:buNone/>
            </a:pPr>
            <a:r>
              <a:rPr lang="fr-FR" sz="2300" dirty="0"/>
              <a:t>• Date d’entrée = date de naissance = date de sortie → Durée de séjour=0 </a:t>
            </a:r>
          </a:p>
          <a:p>
            <a:pPr marL="0" indent="0">
              <a:buNone/>
            </a:pPr>
            <a:r>
              <a:rPr lang="fr-FR" sz="2300" dirty="0">
                <a:sym typeface="Wingdings" panose="05000000000000000000" pitchFamily="2" charset="2"/>
              </a:rPr>
              <a:t>					 </a:t>
            </a:r>
            <a:r>
              <a:rPr lang="fr-FR" sz="2300" dirty="0"/>
              <a:t>Oui                    </a:t>
            </a:r>
            <a:r>
              <a:rPr lang="fr-FR" sz="2300" dirty="0">
                <a:sym typeface="Wingdings" panose="05000000000000000000" pitchFamily="2" charset="2"/>
              </a:rPr>
              <a:t> N</a:t>
            </a:r>
            <a:r>
              <a:rPr lang="fr-FR" sz="2300" dirty="0"/>
              <a:t>on </a:t>
            </a:r>
          </a:p>
          <a:p>
            <a:pPr marL="0" indent="0">
              <a:buNone/>
            </a:pPr>
            <a:endParaRPr lang="fr-FR" dirty="0"/>
          </a:p>
        </p:txBody>
      </p:sp>
    </p:spTree>
    <p:extLst>
      <p:ext uri="{BB962C8B-B14F-4D97-AF65-F5344CB8AC3E}">
        <p14:creationId xmlns:p14="http://schemas.microsoft.com/office/powerpoint/2010/main" val="32700174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Conformité de l’enregistrement </a:t>
            </a:r>
            <a:endParaRPr lang="fr-FR" dirty="0"/>
          </a:p>
        </p:txBody>
      </p:sp>
      <p:sp>
        <p:nvSpPr>
          <p:cNvPr id="3" name="Espace réservé du contenu 2"/>
          <p:cNvSpPr>
            <a:spLocks noGrp="1"/>
          </p:cNvSpPr>
          <p:nvPr>
            <p:ph idx="1"/>
          </p:nvPr>
        </p:nvSpPr>
        <p:spPr/>
        <p:txBody>
          <a:bodyPr/>
          <a:lstStyle/>
          <a:p>
            <a:r>
              <a:rPr lang="fr-FR" dirty="0" smtClean="0"/>
              <a:t>Certificat médical d’accouchement établi</a:t>
            </a:r>
          </a:p>
          <a:p>
            <a:pPr marL="0" indent="0">
              <a:buNone/>
            </a:pPr>
            <a:r>
              <a:rPr lang="fr-FR" dirty="0">
                <a:sym typeface="Wingdings" panose="05000000000000000000" pitchFamily="2" charset="2"/>
              </a:rPr>
              <a:t></a:t>
            </a:r>
            <a:r>
              <a:rPr lang="fr-FR" dirty="0"/>
              <a:t> oui		 </a:t>
            </a:r>
            <a:r>
              <a:rPr lang="fr-FR" dirty="0">
                <a:sym typeface="Wingdings" panose="05000000000000000000" pitchFamily="2" charset="2"/>
              </a:rPr>
              <a:t></a:t>
            </a:r>
            <a:r>
              <a:rPr lang="fr-FR" dirty="0"/>
              <a:t> non</a:t>
            </a:r>
          </a:p>
          <a:p>
            <a:r>
              <a:rPr lang="fr-FR" dirty="0" smtClean="0"/>
              <a:t>Acte d’enfant né sans vie (déclaration à l’état civil) établi</a:t>
            </a:r>
          </a:p>
          <a:p>
            <a:pPr marL="0" indent="0">
              <a:buNone/>
            </a:pPr>
            <a:r>
              <a:rPr lang="fr-FR" dirty="0">
                <a:sym typeface="Wingdings" panose="05000000000000000000" pitchFamily="2" charset="2"/>
              </a:rPr>
              <a:t></a:t>
            </a:r>
            <a:r>
              <a:rPr lang="fr-FR" dirty="0"/>
              <a:t> oui		 </a:t>
            </a:r>
            <a:r>
              <a:rPr lang="fr-FR" dirty="0">
                <a:sym typeface="Wingdings" panose="05000000000000000000" pitchFamily="2" charset="2"/>
              </a:rPr>
              <a:t></a:t>
            </a:r>
            <a:r>
              <a:rPr lang="fr-FR" dirty="0"/>
              <a:t> non</a:t>
            </a:r>
          </a:p>
          <a:p>
            <a:pPr marL="0" indent="0">
              <a:buNone/>
            </a:pPr>
            <a:endParaRPr lang="fr-FR" dirty="0" smtClean="0"/>
          </a:p>
          <a:p>
            <a:endParaRPr lang="fr-FR" dirty="0"/>
          </a:p>
        </p:txBody>
      </p:sp>
    </p:spTree>
    <p:extLst>
      <p:ext uri="{BB962C8B-B14F-4D97-AF65-F5344CB8AC3E}">
        <p14:creationId xmlns:p14="http://schemas.microsoft.com/office/powerpoint/2010/main" val="1459338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4A9543-ABF3-42B6-B077-4EE4EDF4E300}"/>
              </a:ext>
            </a:extLst>
          </p:cNvPr>
          <p:cNvSpPr>
            <a:spLocks noGrp="1"/>
          </p:cNvSpPr>
          <p:nvPr>
            <p:ph type="title"/>
          </p:nvPr>
        </p:nvSpPr>
        <p:spPr>
          <a:xfrm>
            <a:off x="838200" y="365126"/>
            <a:ext cx="10515600" cy="709695"/>
          </a:xfrm>
        </p:spPr>
        <p:txBody>
          <a:bodyPr>
            <a:normAutofit/>
          </a:bodyPr>
          <a:lstStyle/>
          <a:p>
            <a:r>
              <a:rPr lang="fr-FR" sz="3600" b="1" dirty="0">
                <a:latin typeface="+mn-lt"/>
              </a:rPr>
              <a:t>CARACTERISTIQUES MATERNELLES</a:t>
            </a:r>
          </a:p>
        </p:txBody>
      </p:sp>
      <p:sp>
        <p:nvSpPr>
          <p:cNvPr id="3" name="Espace réservé du contenu 2">
            <a:extLst>
              <a:ext uri="{FF2B5EF4-FFF2-40B4-BE49-F238E27FC236}">
                <a16:creationId xmlns:a16="http://schemas.microsoft.com/office/drawing/2014/main" id="{41B7D813-9538-4950-A5A2-7DA9D4C974F0}"/>
              </a:ext>
            </a:extLst>
          </p:cNvPr>
          <p:cNvSpPr>
            <a:spLocks noGrp="1"/>
          </p:cNvSpPr>
          <p:nvPr>
            <p:ph idx="1"/>
          </p:nvPr>
        </p:nvSpPr>
        <p:spPr>
          <a:xfrm>
            <a:off x="838200" y="1415890"/>
            <a:ext cx="5257800" cy="4904705"/>
          </a:xfrm>
          <a:ln>
            <a:solidFill>
              <a:schemeClr val="accent5">
                <a:lumMod val="75000"/>
              </a:schemeClr>
            </a:solidFill>
          </a:ln>
        </p:spPr>
        <p:txBody>
          <a:bodyPr>
            <a:normAutofit/>
          </a:bodyPr>
          <a:lstStyle/>
          <a:p>
            <a:endParaRPr lang="fr-FR" sz="500" dirty="0"/>
          </a:p>
          <a:p>
            <a:r>
              <a:rPr lang="fr-FR" sz="2000" dirty="0"/>
              <a:t>Age : ………………ans</a:t>
            </a:r>
          </a:p>
          <a:p>
            <a:r>
              <a:rPr lang="fr-FR" sz="2000" dirty="0"/>
              <a:t>IMC en début de grossesse : ……………… kg/m²</a:t>
            </a:r>
          </a:p>
          <a:p>
            <a:r>
              <a:rPr lang="fr-FR" sz="2000" dirty="0"/>
              <a:t>Parité :     Nullipare </a:t>
            </a:r>
            <a:r>
              <a:rPr lang="fr-FR" sz="2000" dirty="0">
                <a:sym typeface="Wingdings" panose="05000000000000000000" pitchFamily="2" charset="2"/>
              </a:rPr>
              <a:t>     </a:t>
            </a:r>
            <a:r>
              <a:rPr lang="fr-FR" sz="2000" dirty="0"/>
              <a:t>Multipare</a:t>
            </a:r>
            <a:r>
              <a:rPr lang="fr-FR" sz="2000" dirty="0">
                <a:sym typeface="Wingdings" panose="05000000000000000000" pitchFamily="2" charset="2"/>
              </a:rPr>
              <a:t> </a:t>
            </a:r>
            <a:endParaRPr lang="fr-FR" sz="2000" dirty="0"/>
          </a:p>
          <a:p>
            <a:r>
              <a:rPr lang="fr-FR" sz="2000" dirty="0"/>
              <a:t>Vulnérabilités</a:t>
            </a:r>
            <a:r>
              <a:rPr lang="fr-FR" sz="2000" dirty="0">
                <a:solidFill>
                  <a:srgbClr val="FF0000"/>
                </a:solidFill>
                <a:effectLst/>
                <a:ea typeface="Calibri" panose="020F0502020204030204" pitchFamily="34" charset="0"/>
              </a:rPr>
              <a:t>*</a:t>
            </a:r>
            <a:r>
              <a:rPr lang="fr-FR" sz="2000" dirty="0"/>
              <a:t> :     Oui </a:t>
            </a:r>
            <a:r>
              <a:rPr lang="fr-FR" sz="2000" dirty="0">
                <a:sym typeface="Wingdings" panose="05000000000000000000" pitchFamily="2" charset="2"/>
              </a:rPr>
              <a:t></a:t>
            </a:r>
            <a:r>
              <a:rPr lang="fr-FR" sz="2000" dirty="0"/>
              <a:t>     Non </a:t>
            </a:r>
            <a:r>
              <a:rPr lang="fr-FR" sz="2000" dirty="0">
                <a:sym typeface="Wingdings" panose="05000000000000000000" pitchFamily="2" charset="2"/>
              </a:rPr>
              <a:t></a:t>
            </a:r>
            <a:r>
              <a:rPr lang="fr-FR" sz="2000" dirty="0"/>
              <a:t> </a:t>
            </a:r>
          </a:p>
          <a:p>
            <a:pPr lvl="1">
              <a:buFont typeface="Wingdings" panose="05000000000000000000" pitchFamily="2" charset="2"/>
              <a:buChar char="Ø"/>
            </a:pPr>
            <a:r>
              <a:rPr lang="fr-FR" sz="2000" dirty="0"/>
              <a:t>Si oui, précisez : ……………… </a:t>
            </a:r>
          </a:p>
          <a:p>
            <a:pPr marL="457200" lvl="1" indent="0">
              <a:buNone/>
            </a:pPr>
            <a:endParaRPr lang="fr-FR" sz="2000" dirty="0"/>
          </a:p>
          <a:p>
            <a:pPr marL="0" indent="0">
              <a:buNone/>
            </a:pPr>
            <a:endParaRPr lang="fr-FR" sz="1600" dirty="0">
              <a:solidFill>
                <a:srgbClr val="FF0000"/>
              </a:solidFill>
              <a:effectLst/>
              <a:ea typeface="Calibri" panose="020F0502020204030204" pitchFamily="34" charset="0"/>
            </a:endParaRPr>
          </a:p>
          <a:p>
            <a:pPr marL="0" indent="0">
              <a:buNone/>
            </a:pPr>
            <a:endParaRPr lang="fr-FR" sz="1600" dirty="0">
              <a:solidFill>
                <a:srgbClr val="FF0000"/>
              </a:solidFill>
              <a:ea typeface="Calibri" panose="020F0502020204030204" pitchFamily="34" charset="0"/>
            </a:endParaRPr>
          </a:p>
          <a:p>
            <a:pPr marL="0" indent="0">
              <a:buNone/>
            </a:pPr>
            <a:endParaRPr lang="fr-FR" sz="1600" dirty="0">
              <a:solidFill>
                <a:srgbClr val="FF0000"/>
              </a:solidFill>
              <a:effectLst/>
              <a:ea typeface="Calibri" panose="020F0502020204030204" pitchFamily="34" charset="0"/>
            </a:endParaRPr>
          </a:p>
          <a:p>
            <a:pPr marL="180975" indent="-180975">
              <a:buNone/>
            </a:pPr>
            <a:r>
              <a:rPr lang="fr-FR" sz="1600" dirty="0">
                <a:solidFill>
                  <a:srgbClr val="FF0000"/>
                </a:solidFill>
                <a:effectLst/>
                <a:ea typeface="Calibri" panose="020F0502020204030204" pitchFamily="34" charset="0"/>
              </a:rPr>
              <a:t>* </a:t>
            </a:r>
            <a:r>
              <a:rPr lang="fr-FR" sz="1400" i="1" u="sng" dirty="0">
                <a:effectLst/>
                <a:ea typeface="Calibri" panose="020F0502020204030204" pitchFamily="34" charset="0"/>
              </a:rPr>
              <a:t>Présence d’au moins un des éléments suivants : </a:t>
            </a:r>
            <a:r>
              <a:rPr lang="fr-FR" sz="1400" i="1" dirty="0">
                <a:effectLst/>
                <a:ea typeface="Calibri" panose="020F0502020204030204" pitchFamily="34" charset="0"/>
              </a:rPr>
              <a:t>addiction (tabac, alcool, toxicomanie, médicaments…), barrière linguistique, soutien familial ou amical restreint, moyens de transports limités, hébergement instable, faibles ressources financières, absence de couverture médicale ou absence de complémentaire, vulnérabilité psychique, victime de violence.</a:t>
            </a:r>
          </a:p>
          <a:p>
            <a:endParaRPr lang="fr-FR" sz="1600" i="1" dirty="0"/>
          </a:p>
          <a:p>
            <a:endParaRPr lang="fr-FR" sz="1600" i="1" dirty="0"/>
          </a:p>
          <a:p>
            <a:endParaRPr lang="fr-FR" sz="1800" i="1" dirty="0"/>
          </a:p>
        </p:txBody>
      </p:sp>
      <p:sp>
        <p:nvSpPr>
          <p:cNvPr id="10" name="ZoneTexte 9">
            <a:extLst>
              <a:ext uri="{FF2B5EF4-FFF2-40B4-BE49-F238E27FC236}">
                <a16:creationId xmlns:a16="http://schemas.microsoft.com/office/drawing/2014/main" id="{29EB1877-DB59-4780-805B-5070C59E27EE}"/>
              </a:ext>
            </a:extLst>
          </p:cNvPr>
          <p:cNvSpPr txBox="1"/>
          <p:nvPr/>
        </p:nvSpPr>
        <p:spPr>
          <a:xfrm>
            <a:off x="6639339" y="1825625"/>
            <a:ext cx="5075583" cy="2862322"/>
          </a:xfrm>
          <a:prstGeom prst="rect">
            <a:avLst/>
          </a:prstGeom>
          <a:noFill/>
        </p:spPr>
        <p:txBody>
          <a:bodyPr wrap="square" rtlCol="0">
            <a:spAutoFit/>
          </a:bodyPr>
          <a:lstStyle/>
          <a:p>
            <a:endParaRPr lang="fr-FR" sz="2000" dirty="0"/>
          </a:p>
          <a:p>
            <a:endParaRPr lang="fr-FR" sz="2000" dirty="0"/>
          </a:p>
          <a:p>
            <a:endParaRPr lang="fr-FR" sz="2000" dirty="0"/>
          </a:p>
          <a:p>
            <a:endParaRPr lang="fr-FR" sz="2000" dirty="0"/>
          </a:p>
          <a:p>
            <a:endParaRPr lang="fr-FR" sz="2000" dirty="0"/>
          </a:p>
          <a:p>
            <a:endParaRPr lang="fr-FR" sz="2000" dirty="0"/>
          </a:p>
          <a:p>
            <a:endParaRPr lang="fr-FR" sz="2000" dirty="0"/>
          </a:p>
          <a:p>
            <a:endParaRPr lang="fr-FR" sz="2000" dirty="0"/>
          </a:p>
          <a:p>
            <a:endParaRPr lang="fr-FR" sz="2000" dirty="0"/>
          </a:p>
        </p:txBody>
      </p:sp>
      <p:graphicFrame>
        <p:nvGraphicFramePr>
          <p:cNvPr id="11" name="Tableau 11">
            <a:extLst>
              <a:ext uri="{FF2B5EF4-FFF2-40B4-BE49-F238E27FC236}">
                <a16:creationId xmlns:a16="http://schemas.microsoft.com/office/drawing/2014/main" id="{7FE21110-52C5-464F-9735-262405F5E3B2}"/>
              </a:ext>
            </a:extLst>
          </p:cNvPr>
          <p:cNvGraphicFramePr>
            <a:graphicFrameLocks noGrp="1"/>
          </p:cNvGraphicFramePr>
          <p:nvPr>
            <p:extLst>
              <p:ext uri="{D42A27DB-BD31-4B8C-83A1-F6EECF244321}">
                <p14:modId xmlns:p14="http://schemas.microsoft.com/office/powerpoint/2010/main" val="4143276931"/>
              </p:ext>
            </p:extLst>
          </p:nvPr>
        </p:nvGraphicFramePr>
        <p:xfrm>
          <a:off x="6639339" y="1424475"/>
          <a:ext cx="4714461" cy="4815840"/>
        </p:xfrm>
        <a:graphic>
          <a:graphicData uri="http://schemas.openxmlformats.org/drawingml/2006/table">
            <a:tbl>
              <a:tblPr firstRow="1" bandRow="1">
                <a:tableStyleId>{8799B23B-EC83-4686-B30A-512413B5E67A}</a:tableStyleId>
              </a:tblPr>
              <a:tblGrid>
                <a:gridCol w="3403020">
                  <a:extLst>
                    <a:ext uri="{9D8B030D-6E8A-4147-A177-3AD203B41FA5}">
                      <a16:colId xmlns:a16="http://schemas.microsoft.com/office/drawing/2014/main" val="1840619654"/>
                    </a:ext>
                  </a:extLst>
                </a:gridCol>
                <a:gridCol w="641683">
                  <a:extLst>
                    <a:ext uri="{9D8B030D-6E8A-4147-A177-3AD203B41FA5}">
                      <a16:colId xmlns:a16="http://schemas.microsoft.com/office/drawing/2014/main" val="2965267141"/>
                    </a:ext>
                  </a:extLst>
                </a:gridCol>
                <a:gridCol w="669758">
                  <a:extLst>
                    <a:ext uri="{9D8B030D-6E8A-4147-A177-3AD203B41FA5}">
                      <a16:colId xmlns:a16="http://schemas.microsoft.com/office/drawing/2014/main" val="3209180254"/>
                    </a:ext>
                  </a:extLst>
                </a:gridCol>
              </a:tblGrid>
              <a:tr h="386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b="1" dirty="0">
                          <a:solidFill>
                            <a:schemeClr val="tx1"/>
                          </a:solidFill>
                        </a:rPr>
                        <a:t>Antécédents maternels</a:t>
                      </a:r>
                    </a:p>
                  </a:txBody>
                  <a:tcPr>
                    <a:lnL w="12700" cap="flat" cmpd="sng" algn="ctr">
                      <a:solidFill>
                        <a:schemeClr val="accent3"/>
                      </a:solidFill>
                      <a:prstDash val="solid"/>
                      <a:round/>
                      <a:headEnd type="none" w="med" len="med"/>
                      <a:tailEnd type="none" w="med" len="med"/>
                    </a:lnL>
                    <a:lnT w="12700" cap="flat" cmpd="sng" algn="ctr">
                      <a:solidFill>
                        <a:schemeClr val="accent3"/>
                      </a:solidFill>
                      <a:prstDash val="solid"/>
                      <a:round/>
                      <a:headEnd type="none" w="med" len="med"/>
                      <a:tailEnd type="none" w="med" len="med"/>
                    </a:lnT>
                    <a:noFill/>
                  </a:tcPr>
                </a:tc>
                <a:tc>
                  <a:txBody>
                    <a:bodyPr/>
                    <a:lstStyle/>
                    <a:p>
                      <a:r>
                        <a:rPr lang="fr-FR" sz="2000" b="1" dirty="0">
                          <a:solidFill>
                            <a:schemeClr val="tx1"/>
                          </a:solidFill>
                        </a:rPr>
                        <a:t>Oui</a:t>
                      </a:r>
                    </a:p>
                  </a:txBody>
                  <a:tcPr>
                    <a:lnT w="12700" cap="flat" cmpd="sng" algn="ctr">
                      <a:solidFill>
                        <a:schemeClr val="accent3"/>
                      </a:solidFill>
                      <a:prstDash val="solid"/>
                      <a:round/>
                      <a:headEnd type="none" w="med" len="med"/>
                      <a:tailEnd type="none" w="med" len="med"/>
                    </a:lnT>
                    <a:noFill/>
                  </a:tcPr>
                </a:tc>
                <a:tc>
                  <a:txBody>
                    <a:bodyPr/>
                    <a:lstStyle/>
                    <a:p>
                      <a:r>
                        <a:rPr lang="fr-FR" sz="2000" b="1" dirty="0">
                          <a:solidFill>
                            <a:schemeClr val="tx1"/>
                          </a:solidFill>
                        </a:rPr>
                        <a:t>Non</a:t>
                      </a:r>
                    </a:p>
                  </a:txBody>
                  <a:tcPr>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noFill/>
                  </a:tcPr>
                </a:tc>
                <a:extLst>
                  <a:ext uri="{0D108BD9-81ED-4DB2-BD59-A6C34878D82A}">
                    <a16:rowId xmlns:a16="http://schemas.microsoft.com/office/drawing/2014/main" val="484151553"/>
                  </a:ext>
                </a:extLst>
              </a:tr>
              <a:tr h="3612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Allo-immunisation</a:t>
                      </a:r>
                    </a:p>
                  </a:txBody>
                  <a:tcPr>
                    <a:lnL w="12700" cap="flat" cmpd="sng" algn="ctr">
                      <a:solidFill>
                        <a:schemeClr val="accent3"/>
                      </a:solidFill>
                      <a:prstDash val="solid"/>
                      <a:round/>
                      <a:headEnd type="none" w="med" len="med"/>
                      <a:tailEnd type="none" w="med" len="med"/>
                    </a:lnL>
                  </a:tcPr>
                </a:tc>
                <a:tc>
                  <a:txBody>
                    <a:bodyPr/>
                    <a:lstStyle/>
                    <a:p>
                      <a:endParaRPr lang="fr-FR" sz="2000" dirty="0"/>
                    </a:p>
                  </a:txBody>
                  <a:tcPr/>
                </a:tc>
                <a:tc>
                  <a:txBody>
                    <a:bodyPr/>
                    <a:lstStyle/>
                    <a:p>
                      <a:endParaRPr lang="fr-FR" sz="20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76525546"/>
                  </a:ext>
                </a:extLst>
              </a:tr>
              <a:tr h="2432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Antécédent de dystocie </a:t>
                      </a:r>
                    </a:p>
                  </a:txBody>
                  <a:tcPr>
                    <a:lnL w="12700" cap="flat" cmpd="sng" algn="ctr">
                      <a:solidFill>
                        <a:schemeClr val="accent3"/>
                      </a:solidFill>
                      <a:prstDash val="solid"/>
                      <a:round/>
                      <a:headEnd type="none" w="med" len="med"/>
                      <a:tailEnd type="none" w="med" len="med"/>
                    </a:lnL>
                  </a:tcPr>
                </a:tc>
                <a:tc>
                  <a:txBody>
                    <a:bodyPr/>
                    <a:lstStyle/>
                    <a:p>
                      <a:endParaRPr lang="fr-FR" sz="2000" dirty="0"/>
                    </a:p>
                  </a:txBody>
                  <a:tcPr/>
                </a:tc>
                <a:tc>
                  <a:txBody>
                    <a:bodyPr/>
                    <a:lstStyle/>
                    <a:p>
                      <a:endParaRPr lang="fr-FR" sz="20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4612399"/>
                  </a:ext>
                </a:extLst>
              </a:tr>
              <a:tr h="2976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t>Fausses couches répétées </a:t>
                      </a:r>
                      <a:r>
                        <a:rPr lang="fr-FR" sz="1800" kern="1200" dirty="0">
                          <a:solidFill>
                            <a:schemeClr val="tx1"/>
                          </a:solidFill>
                          <a:effectLst/>
                          <a:latin typeface="+mn-lt"/>
                          <a:ea typeface="+mn-ea"/>
                          <a:cs typeface="+mn-cs"/>
                        </a:rPr>
                        <a:t>≥</a:t>
                      </a:r>
                      <a:r>
                        <a:rPr lang="fr-FR" sz="1800" dirty="0"/>
                        <a:t> 3*</a:t>
                      </a:r>
                    </a:p>
                  </a:txBody>
                  <a:tcPr>
                    <a:lnL w="12700" cap="flat" cmpd="sng" algn="ctr">
                      <a:solidFill>
                        <a:schemeClr val="accent3"/>
                      </a:solidFill>
                      <a:prstDash val="solid"/>
                      <a:round/>
                      <a:headEnd type="none" w="med" len="med"/>
                      <a:tailEnd type="none" w="med" len="med"/>
                    </a:lnL>
                  </a:tcPr>
                </a:tc>
                <a:tc>
                  <a:txBody>
                    <a:bodyPr/>
                    <a:lstStyle/>
                    <a:p>
                      <a:endParaRPr lang="fr-FR" sz="2000"/>
                    </a:p>
                  </a:txBody>
                  <a:tcPr/>
                </a:tc>
                <a:tc>
                  <a:txBody>
                    <a:bodyPr/>
                    <a:lstStyle/>
                    <a:p>
                      <a:endParaRPr lang="fr-FR" sz="20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2775628904"/>
                  </a:ext>
                </a:extLst>
              </a:tr>
              <a:tr h="2976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t>Antécédent de mort néonatale* </a:t>
                      </a:r>
                    </a:p>
                  </a:txBody>
                  <a:tcPr>
                    <a:lnL w="12700" cap="flat" cmpd="sng" algn="ctr">
                      <a:solidFill>
                        <a:schemeClr val="accent3"/>
                      </a:solidFill>
                      <a:prstDash val="solid"/>
                      <a:round/>
                      <a:headEnd type="none" w="med" len="med"/>
                      <a:tailEnd type="none" w="med" len="med"/>
                    </a:lnL>
                  </a:tcPr>
                </a:tc>
                <a:tc>
                  <a:txBody>
                    <a:bodyPr/>
                    <a:lstStyle/>
                    <a:p>
                      <a:endParaRPr lang="fr-FR" sz="2000"/>
                    </a:p>
                  </a:txBody>
                  <a:tcPr/>
                </a:tc>
                <a:tc>
                  <a:txBody>
                    <a:bodyPr/>
                    <a:lstStyle/>
                    <a:p>
                      <a:endParaRPr lang="fr-FR" sz="20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1687636368"/>
                  </a:ext>
                </a:extLst>
              </a:tr>
              <a:tr h="245932">
                <a:tc>
                  <a:txBody>
                    <a:bodyPr/>
                    <a:lstStyle/>
                    <a:p>
                      <a:r>
                        <a:rPr lang="fr-FR" sz="1800" kern="1200" dirty="0">
                          <a:solidFill>
                            <a:schemeClr val="tx1"/>
                          </a:solidFill>
                          <a:effectLst/>
                          <a:latin typeface="+mn-lt"/>
                          <a:ea typeface="+mn-ea"/>
                          <a:cs typeface="+mn-cs"/>
                        </a:rPr>
                        <a:t>Diabète antérieur à la grossesse </a:t>
                      </a:r>
                      <a:endParaRPr lang="fr-FR" sz="1800" dirty="0"/>
                    </a:p>
                  </a:txBody>
                  <a:tcPr>
                    <a:lnL w="12700" cap="flat" cmpd="sng" algn="ctr">
                      <a:solidFill>
                        <a:schemeClr val="accent3"/>
                      </a:solidFill>
                      <a:prstDash val="solid"/>
                      <a:round/>
                      <a:headEnd type="none" w="med" len="med"/>
                      <a:tailEnd type="none" w="med" len="med"/>
                    </a:lnL>
                  </a:tcPr>
                </a:tc>
                <a:tc>
                  <a:txBody>
                    <a:bodyPr/>
                    <a:lstStyle/>
                    <a:p>
                      <a:endParaRPr lang="fr-FR" sz="2000" dirty="0"/>
                    </a:p>
                  </a:txBody>
                  <a:tcPr/>
                </a:tc>
                <a:tc>
                  <a:txBody>
                    <a:bodyPr/>
                    <a:lstStyle/>
                    <a:p>
                      <a:endParaRPr lang="fr-FR" sz="20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94116139"/>
                  </a:ext>
                </a:extLst>
              </a:tr>
              <a:tr h="499048">
                <a:tc>
                  <a:txBody>
                    <a:bodyPr/>
                    <a:lstStyle/>
                    <a:p>
                      <a:r>
                        <a:rPr lang="fr-FR" sz="1800" kern="1200" dirty="0">
                          <a:solidFill>
                            <a:schemeClr val="tx1"/>
                          </a:solidFill>
                          <a:effectLst/>
                          <a:latin typeface="+mn-lt"/>
                          <a:ea typeface="+mn-ea"/>
                          <a:cs typeface="+mn-cs"/>
                        </a:rPr>
                        <a:t>Dysthyroïdies antérieures à la grossesse </a:t>
                      </a:r>
                      <a:endParaRPr lang="fr-FR" sz="1800" dirty="0"/>
                    </a:p>
                  </a:txBody>
                  <a:tcPr>
                    <a:lnL w="12700" cap="flat" cmpd="sng" algn="ctr">
                      <a:solidFill>
                        <a:schemeClr val="accent3"/>
                      </a:solidFill>
                      <a:prstDash val="solid"/>
                      <a:round/>
                      <a:headEnd type="none" w="med" len="med"/>
                      <a:tailEnd type="none" w="med" len="med"/>
                    </a:lnL>
                  </a:tcPr>
                </a:tc>
                <a:tc>
                  <a:txBody>
                    <a:bodyPr/>
                    <a:lstStyle/>
                    <a:p>
                      <a:endParaRPr lang="fr-FR" sz="2000" dirty="0"/>
                    </a:p>
                  </a:txBody>
                  <a:tcPr/>
                </a:tc>
                <a:tc>
                  <a:txBody>
                    <a:bodyPr/>
                    <a:lstStyle/>
                    <a:p>
                      <a:endParaRPr lang="fr-FR" sz="200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2400564535"/>
                  </a:ext>
                </a:extLst>
              </a:tr>
              <a:tr h="304800">
                <a:tc>
                  <a:txBody>
                    <a:bodyPr/>
                    <a:lstStyle/>
                    <a:p>
                      <a:r>
                        <a:rPr lang="fr-FR" sz="1800" kern="1200" dirty="0">
                          <a:solidFill>
                            <a:schemeClr val="tx1"/>
                          </a:solidFill>
                          <a:effectLst/>
                          <a:latin typeface="+mn-lt"/>
                          <a:ea typeface="+mn-ea"/>
                          <a:cs typeface="+mn-cs"/>
                        </a:rPr>
                        <a:t>Utérus cicatriciel </a:t>
                      </a:r>
                      <a:endParaRPr lang="fr-FR" sz="1800" dirty="0"/>
                    </a:p>
                  </a:txBody>
                  <a:tcPr>
                    <a:lnL w="12700" cap="flat" cmpd="sng" algn="ctr">
                      <a:solidFill>
                        <a:schemeClr val="accent3"/>
                      </a:solidFill>
                      <a:prstDash val="solid"/>
                      <a:round/>
                      <a:headEnd type="none" w="med" len="med"/>
                      <a:tailEnd type="none" w="med" len="med"/>
                    </a:lnL>
                  </a:tcPr>
                </a:tc>
                <a:tc>
                  <a:txBody>
                    <a:bodyPr/>
                    <a:lstStyle/>
                    <a:p>
                      <a:endParaRPr lang="fr-FR" sz="2000" dirty="0"/>
                    </a:p>
                  </a:txBody>
                  <a:tcPr/>
                </a:tc>
                <a:tc>
                  <a:txBody>
                    <a:bodyPr/>
                    <a:lstStyle/>
                    <a:p>
                      <a:endParaRPr lang="fr-FR" sz="20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2814190965"/>
                  </a:ext>
                </a:extLst>
              </a:tr>
              <a:tr h="521149">
                <a:tc gridSpan="3">
                  <a:txBody>
                    <a:bodyPr/>
                    <a:lstStyle/>
                    <a:p>
                      <a:r>
                        <a:rPr lang="fr-FR" sz="1800" dirty="0"/>
                        <a:t>Autre antécédent significatif, précisez : …..</a:t>
                      </a:r>
                    </a:p>
                    <a:p>
                      <a:endParaRPr lang="fr-FR" sz="1800" dirty="0"/>
                    </a:p>
                    <a:p>
                      <a:endParaRPr lang="fr-FR" sz="1800" dirty="0"/>
                    </a:p>
                    <a:p>
                      <a:endParaRPr lang="fr-FR" sz="1800" dirty="0"/>
                    </a:p>
                    <a:p>
                      <a:r>
                        <a:rPr lang="fr-FR" sz="1400" i="1" kern="1200" dirty="0">
                          <a:solidFill>
                            <a:schemeClr val="tx1"/>
                          </a:solidFill>
                          <a:effectLst/>
                          <a:latin typeface="+mn-lt"/>
                          <a:ea typeface="Calibri" panose="020F0502020204030204" pitchFamily="34" charset="0"/>
                          <a:cs typeface="+mn-cs"/>
                        </a:rPr>
                        <a:t>* Préciser sur diapo suivante </a:t>
                      </a:r>
                    </a:p>
                  </a:txBody>
                  <a:tcP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tc hMerge="1">
                  <a:txBody>
                    <a:bodyPr/>
                    <a:lstStyle/>
                    <a:p>
                      <a:endParaRPr lang="fr-FR" sz="2000" dirty="0"/>
                    </a:p>
                  </a:txBody>
                  <a:tcPr>
                    <a:lnB w="12700" cap="flat" cmpd="sng" algn="ctr">
                      <a:solidFill>
                        <a:schemeClr val="accent3"/>
                      </a:solidFill>
                      <a:prstDash val="solid"/>
                      <a:round/>
                      <a:headEnd type="none" w="med" len="med"/>
                      <a:tailEnd type="none" w="med" len="med"/>
                    </a:lnB>
                  </a:tcPr>
                </a:tc>
                <a:tc hMerge="1">
                  <a:txBody>
                    <a:bodyPr/>
                    <a:lstStyle/>
                    <a:p>
                      <a:endParaRPr lang="fr-FR" sz="2000" dirty="0"/>
                    </a:p>
                  </a:txBody>
                  <a:tcPr>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3953966638"/>
                  </a:ext>
                </a:extLst>
              </a:tr>
            </a:tbl>
          </a:graphicData>
        </a:graphic>
      </p:graphicFrame>
      <p:sp>
        <p:nvSpPr>
          <p:cNvPr id="4" name="Espace réservé du numéro de diapositive 3">
            <a:extLst>
              <a:ext uri="{FF2B5EF4-FFF2-40B4-BE49-F238E27FC236}">
                <a16:creationId xmlns:a16="http://schemas.microsoft.com/office/drawing/2014/main" id="{28F058B6-538D-464F-A3CE-C7E3D5EF03CF}"/>
              </a:ext>
            </a:extLst>
          </p:cNvPr>
          <p:cNvSpPr>
            <a:spLocks noGrp="1"/>
          </p:cNvSpPr>
          <p:nvPr>
            <p:ph type="sldNum" sz="quarter" idx="12"/>
          </p:nvPr>
        </p:nvSpPr>
        <p:spPr/>
        <p:txBody>
          <a:bodyPr/>
          <a:lstStyle/>
          <a:p>
            <a:fld id="{1F296CD6-F585-4F4E-9BDC-72E84E04FBD4}" type="slidenum">
              <a:rPr lang="fr-FR" smtClean="0"/>
              <a:t>3</a:t>
            </a:fld>
            <a:endParaRPr lang="fr-FR"/>
          </a:p>
        </p:txBody>
      </p:sp>
    </p:spTree>
    <p:extLst>
      <p:ext uri="{BB962C8B-B14F-4D97-AF65-F5344CB8AC3E}">
        <p14:creationId xmlns:p14="http://schemas.microsoft.com/office/powerpoint/2010/main" val="3720444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96AD3D-5A5A-4D2B-A868-BABF275CFA7C}"/>
              </a:ext>
            </a:extLst>
          </p:cNvPr>
          <p:cNvSpPr>
            <a:spLocks noGrp="1"/>
          </p:cNvSpPr>
          <p:nvPr>
            <p:ph type="title"/>
          </p:nvPr>
        </p:nvSpPr>
        <p:spPr>
          <a:xfrm>
            <a:off x="838200" y="351872"/>
            <a:ext cx="10515600" cy="1325563"/>
          </a:xfrm>
        </p:spPr>
        <p:txBody>
          <a:bodyPr/>
          <a:lstStyle/>
          <a:p>
            <a:r>
              <a:rPr lang="fr-FR" b="1" dirty="0"/>
              <a:t>Antécédents obstétricaux :</a:t>
            </a:r>
            <a:endParaRPr lang="fr-FR" dirty="0"/>
          </a:p>
        </p:txBody>
      </p:sp>
      <p:graphicFrame>
        <p:nvGraphicFramePr>
          <p:cNvPr id="4" name="Espace réservé du contenu 3">
            <a:extLst>
              <a:ext uri="{FF2B5EF4-FFF2-40B4-BE49-F238E27FC236}">
                <a16:creationId xmlns:a16="http://schemas.microsoft.com/office/drawing/2014/main" id="{8FFC6452-E45C-437B-9EB0-A02160576D64}"/>
              </a:ext>
            </a:extLst>
          </p:cNvPr>
          <p:cNvGraphicFramePr>
            <a:graphicFrameLocks noGrp="1"/>
          </p:cNvGraphicFramePr>
          <p:nvPr>
            <p:ph idx="1"/>
            <p:extLst>
              <p:ext uri="{D42A27DB-BD31-4B8C-83A1-F6EECF244321}">
                <p14:modId xmlns:p14="http://schemas.microsoft.com/office/powerpoint/2010/main" val="3320997062"/>
              </p:ext>
            </p:extLst>
          </p:nvPr>
        </p:nvGraphicFramePr>
        <p:xfrm>
          <a:off x="1017104" y="1915098"/>
          <a:ext cx="9519753" cy="1667500"/>
        </p:xfrm>
        <a:graphic>
          <a:graphicData uri="http://schemas.openxmlformats.org/drawingml/2006/table">
            <a:tbl>
              <a:tblPr>
                <a:tableStyleId>{284E427A-3D55-4303-BF80-6455036E1DE7}</a:tableStyleId>
              </a:tblPr>
              <a:tblGrid>
                <a:gridCol w="1179663">
                  <a:extLst>
                    <a:ext uri="{9D8B030D-6E8A-4147-A177-3AD203B41FA5}">
                      <a16:colId xmlns:a16="http://schemas.microsoft.com/office/drawing/2014/main" val="1427083163"/>
                    </a:ext>
                  </a:extLst>
                </a:gridCol>
                <a:gridCol w="1078186">
                  <a:extLst>
                    <a:ext uri="{9D8B030D-6E8A-4147-A177-3AD203B41FA5}">
                      <a16:colId xmlns:a16="http://schemas.microsoft.com/office/drawing/2014/main" val="2359217988"/>
                    </a:ext>
                  </a:extLst>
                </a:gridCol>
                <a:gridCol w="1040133">
                  <a:extLst>
                    <a:ext uri="{9D8B030D-6E8A-4147-A177-3AD203B41FA5}">
                      <a16:colId xmlns:a16="http://schemas.microsoft.com/office/drawing/2014/main" val="2467101478"/>
                    </a:ext>
                  </a:extLst>
                </a:gridCol>
                <a:gridCol w="1122582">
                  <a:extLst>
                    <a:ext uri="{9D8B030D-6E8A-4147-A177-3AD203B41FA5}">
                      <a16:colId xmlns:a16="http://schemas.microsoft.com/office/drawing/2014/main" val="1204619502"/>
                    </a:ext>
                  </a:extLst>
                </a:gridCol>
                <a:gridCol w="1230401">
                  <a:extLst>
                    <a:ext uri="{9D8B030D-6E8A-4147-A177-3AD203B41FA5}">
                      <a16:colId xmlns:a16="http://schemas.microsoft.com/office/drawing/2014/main" val="2246623273"/>
                    </a:ext>
                  </a:extLst>
                </a:gridCol>
                <a:gridCol w="1227231">
                  <a:extLst>
                    <a:ext uri="{9D8B030D-6E8A-4147-A177-3AD203B41FA5}">
                      <a16:colId xmlns:a16="http://schemas.microsoft.com/office/drawing/2014/main" val="3754574549"/>
                    </a:ext>
                  </a:extLst>
                </a:gridCol>
                <a:gridCol w="1128925">
                  <a:extLst>
                    <a:ext uri="{9D8B030D-6E8A-4147-A177-3AD203B41FA5}">
                      <a16:colId xmlns:a16="http://schemas.microsoft.com/office/drawing/2014/main" val="811244915"/>
                    </a:ext>
                  </a:extLst>
                </a:gridCol>
                <a:gridCol w="1512632">
                  <a:extLst>
                    <a:ext uri="{9D8B030D-6E8A-4147-A177-3AD203B41FA5}">
                      <a16:colId xmlns:a16="http://schemas.microsoft.com/office/drawing/2014/main" val="550049522"/>
                    </a:ext>
                  </a:extLst>
                </a:gridCol>
              </a:tblGrid>
              <a:tr h="275585">
                <a:tc rowSpan="2">
                  <a:txBody>
                    <a:bodyPr/>
                    <a:lstStyle/>
                    <a:p>
                      <a:pPr algn="ctr" fontAlgn="ctr"/>
                      <a:r>
                        <a:rPr lang="fr-FR" sz="1800" b="1" u="none" strike="noStrike" dirty="0">
                          <a:effectLst/>
                        </a:rPr>
                        <a:t>Nbre FCS </a:t>
                      </a:r>
                    </a:p>
                    <a:p>
                      <a:pPr algn="ctr" fontAlgn="ctr"/>
                      <a:r>
                        <a:rPr lang="fr-FR" sz="1800" b="1" u="none" strike="noStrike" dirty="0">
                          <a:effectLst/>
                        </a:rPr>
                        <a:t>&lt; 22 SA</a:t>
                      </a:r>
                      <a:endParaRPr lang="fr-FR" sz="18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fr-FR" sz="1800" b="1" u="none" strike="noStrike" dirty="0">
                          <a:effectLst/>
                        </a:rPr>
                        <a:t>Nbre IMG &lt; 22 SA</a:t>
                      </a:r>
                      <a:endParaRPr lang="fr-FR" sz="18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fr-FR" sz="1800" b="1" u="none" strike="noStrike" dirty="0" err="1">
                          <a:effectLst/>
                        </a:rPr>
                        <a:t>Nbre</a:t>
                      </a:r>
                      <a:r>
                        <a:rPr lang="fr-FR" sz="1800" b="1" u="none" strike="noStrike" dirty="0">
                          <a:effectLst/>
                        </a:rPr>
                        <a:t> IVG</a:t>
                      </a:r>
                      <a:endParaRPr lang="fr-FR" sz="1800" b="1" i="0" u="none" strike="noStrike" dirty="0">
                        <a:solidFill>
                          <a:srgbClr val="000000"/>
                        </a:solidFill>
                        <a:effectLst/>
                        <a:latin typeface="Calibri" panose="020F0502020204030204" pitchFamily="34" charset="0"/>
                      </a:endParaRPr>
                    </a:p>
                  </a:txBody>
                  <a:tcPr marL="9525" marR="9525" marT="9525" marB="0" anchor="ctr"/>
                </a:tc>
                <a:tc gridSpan="3">
                  <a:txBody>
                    <a:bodyPr/>
                    <a:lstStyle/>
                    <a:p>
                      <a:pPr algn="ctr" fontAlgn="ctr"/>
                      <a:r>
                        <a:rPr lang="fr-FR" sz="1800" b="1" u="none" strike="noStrike" dirty="0">
                          <a:effectLst/>
                        </a:rPr>
                        <a:t>Nbre d'acc ≥ 22 SA</a:t>
                      </a:r>
                      <a:endParaRPr lang="fr-FR" sz="1800" b="1" i="0" u="none" strike="noStrike" dirty="0">
                        <a:solidFill>
                          <a:srgbClr val="000000"/>
                        </a:solidFill>
                        <a:effectLst/>
                        <a:latin typeface="Calibri" panose="020F0502020204030204" pitchFamily="34" charset="0"/>
                      </a:endParaRPr>
                    </a:p>
                  </a:txBody>
                  <a:tcPr marL="9525" marR="9525" marT="9525" marB="0" anchor="ctr"/>
                </a:tc>
                <a:tc hMerge="1">
                  <a:txBody>
                    <a:bodyPr/>
                    <a:lstStyle/>
                    <a:p>
                      <a:endParaRPr lang="fr-FR"/>
                    </a:p>
                  </a:txBody>
                  <a:tcPr/>
                </a:tc>
                <a:tc hMerge="1">
                  <a:txBody>
                    <a:bodyPr/>
                    <a:lstStyle/>
                    <a:p>
                      <a:endParaRPr lang="fr-FR"/>
                    </a:p>
                  </a:txBody>
                  <a:tcPr/>
                </a:tc>
                <a:tc rowSpan="2">
                  <a:txBody>
                    <a:bodyPr/>
                    <a:lstStyle/>
                    <a:p>
                      <a:pPr algn="ctr" fontAlgn="ctr"/>
                      <a:r>
                        <a:rPr lang="fr-FR" sz="1800" b="1" u="none" strike="noStrike">
                          <a:effectLst/>
                        </a:rPr>
                        <a:t>Nbre d'acc &lt; 37 SA</a:t>
                      </a:r>
                      <a:endParaRPr lang="fr-FR" sz="1800" b="1" i="0" u="none" strike="noStrike">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fr-FR" sz="1800" b="1" u="none" strike="noStrike">
                          <a:effectLst/>
                        </a:rPr>
                        <a:t>Nbre d'enfant DCD &lt; 28 J</a:t>
                      </a:r>
                      <a:endParaRPr lang="fr-FR" sz="18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119021882"/>
                  </a:ext>
                </a:extLst>
              </a:tr>
              <a:tr h="498809">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fontAlgn="ctr"/>
                      <a:r>
                        <a:rPr lang="fr-FR" sz="1800" b="1" u="none" strike="noStrike" dirty="0">
                          <a:effectLst/>
                        </a:rPr>
                        <a:t>Nbre IMG</a:t>
                      </a:r>
                      <a:endParaRPr lang="fr-FR"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fr-FR" sz="1800" b="1" u="none" strike="noStrike" dirty="0" err="1">
                          <a:effectLst/>
                        </a:rPr>
                        <a:t>Nbre</a:t>
                      </a:r>
                      <a:r>
                        <a:rPr lang="fr-FR" sz="1800" b="1" u="none" strike="noStrike" dirty="0">
                          <a:effectLst/>
                        </a:rPr>
                        <a:t> morts</a:t>
                      </a:r>
                      <a:r>
                        <a:rPr lang="fr-FR" sz="1800" b="1" u="none" strike="noStrike" baseline="0" dirty="0">
                          <a:effectLst/>
                        </a:rPr>
                        <a:t> fœtales spontanées</a:t>
                      </a:r>
                      <a:endParaRPr lang="fr-FR"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fr-FR" sz="1800" b="1" u="none" strike="noStrike" dirty="0">
                          <a:effectLst/>
                        </a:rPr>
                        <a:t>Nbre d'enfants nés vivants</a:t>
                      </a:r>
                      <a:endParaRPr lang="fr-FR" sz="1800" b="1" i="0" u="none" strike="noStrike" dirty="0">
                        <a:solidFill>
                          <a:srgbClr val="000000"/>
                        </a:solidFill>
                        <a:effectLst/>
                        <a:latin typeface="Calibri" panose="020F0502020204030204" pitchFamily="34" charset="0"/>
                      </a:endParaRPr>
                    </a:p>
                  </a:txBody>
                  <a:tcPr marL="9525" marR="9525" marT="9525" marB="0" anchor="ct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352656622"/>
                  </a:ext>
                </a:extLst>
              </a:tr>
              <a:tr h="551170">
                <a:tc>
                  <a:txBody>
                    <a:bodyPr/>
                    <a:lstStyle/>
                    <a:p>
                      <a:pPr algn="ctr" fontAlgn="b"/>
                      <a:r>
                        <a:rPr lang="fr-FR" sz="1800" u="none" strike="noStrike" dirty="0">
                          <a:effectLst/>
                        </a:rPr>
                        <a:t> </a:t>
                      </a:r>
                      <a:endParaRPr lang="fr-FR" sz="18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ctr" fontAlgn="b"/>
                      <a:r>
                        <a:rPr lang="fr-FR" sz="1800" u="none" strike="noStrike" dirty="0">
                          <a:effectLst/>
                        </a:rPr>
                        <a:t> </a:t>
                      </a:r>
                      <a:endParaRPr lang="fr-FR" sz="18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ctr" fontAlgn="b"/>
                      <a:r>
                        <a:rPr lang="fr-FR" sz="1800" u="none" strike="noStrike" dirty="0">
                          <a:effectLst/>
                        </a:rPr>
                        <a:t> </a:t>
                      </a:r>
                      <a:endParaRPr lang="fr-FR" sz="18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ctr" fontAlgn="b"/>
                      <a:r>
                        <a:rPr lang="fr-FR" sz="1800" u="none" strike="noStrike" dirty="0">
                          <a:effectLst/>
                        </a:rPr>
                        <a:t> </a:t>
                      </a:r>
                      <a:endParaRPr lang="fr-FR" sz="18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ctr" fontAlgn="b"/>
                      <a:r>
                        <a:rPr lang="fr-FR" sz="1800" u="none" strike="noStrike" dirty="0">
                          <a:effectLst/>
                        </a:rPr>
                        <a:t> </a:t>
                      </a:r>
                      <a:endParaRPr lang="fr-FR" sz="18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ctr" fontAlgn="b"/>
                      <a:r>
                        <a:rPr lang="fr-FR" sz="1800" u="none" strike="noStrike" dirty="0">
                          <a:effectLst/>
                        </a:rPr>
                        <a:t> </a:t>
                      </a:r>
                      <a:endParaRPr lang="fr-FR" sz="18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ctr" fontAlgn="b"/>
                      <a:r>
                        <a:rPr lang="fr-FR" sz="1800" u="none" strike="noStrike" dirty="0">
                          <a:effectLst/>
                        </a:rPr>
                        <a:t> </a:t>
                      </a:r>
                      <a:endParaRPr lang="fr-FR" sz="18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ctr" fontAlgn="b"/>
                      <a:r>
                        <a:rPr lang="fr-FR" sz="1800" u="none" strike="noStrike" dirty="0">
                          <a:effectLst/>
                        </a:rPr>
                        <a:t> </a:t>
                      </a:r>
                      <a:endParaRPr lang="fr-FR" sz="18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val="2676529711"/>
                  </a:ext>
                </a:extLst>
              </a:tr>
            </a:tbl>
          </a:graphicData>
        </a:graphic>
      </p:graphicFrame>
    </p:spTree>
    <p:extLst>
      <p:ext uri="{BB962C8B-B14F-4D97-AF65-F5344CB8AC3E}">
        <p14:creationId xmlns:p14="http://schemas.microsoft.com/office/powerpoint/2010/main" val="4168592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a:extLst>
              <a:ext uri="{FF2B5EF4-FFF2-40B4-BE49-F238E27FC236}">
                <a16:creationId xmlns:a16="http://schemas.microsoft.com/office/drawing/2014/main" id="{6DCB1A78-6B6E-446C-BC3F-5591F2E86B9B}"/>
              </a:ext>
            </a:extLst>
          </p:cNvPr>
          <p:cNvSpPr>
            <a:spLocks noGrp="1"/>
          </p:cNvSpPr>
          <p:nvPr>
            <p:ph idx="1"/>
          </p:nvPr>
        </p:nvSpPr>
        <p:spPr>
          <a:xfrm>
            <a:off x="838200" y="1381878"/>
            <a:ext cx="5999328" cy="4898961"/>
          </a:xfrm>
          <a:ln>
            <a:solidFill>
              <a:schemeClr val="accent5">
                <a:lumMod val="75000"/>
              </a:schemeClr>
            </a:solidFill>
          </a:ln>
        </p:spPr>
        <p:txBody>
          <a:bodyPr>
            <a:noAutofit/>
          </a:bodyPr>
          <a:lstStyle/>
          <a:p>
            <a:endParaRPr lang="fr-FR" sz="500" dirty="0"/>
          </a:p>
          <a:p>
            <a:r>
              <a:rPr lang="fr-FR" sz="1800" b="1" dirty="0"/>
              <a:t>Grossesse multiple :     </a:t>
            </a:r>
            <a:r>
              <a:rPr lang="fr-FR" sz="1800" dirty="0"/>
              <a:t>Oui </a:t>
            </a:r>
            <a:r>
              <a:rPr lang="fr-FR" sz="1800" dirty="0">
                <a:sym typeface="Wingdings" panose="05000000000000000000" pitchFamily="2" charset="2"/>
              </a:rPr>
              <a:t>     </a:t>
            </a:r>
            <a:r>
              <a:rPr lang="fr-FR" sz="1800" dirty="0"/>
              <a:t>Non</a:t>
            </a:r>
            <a:r>
              <a:rPr lang="fr-FR" sz="1800" dirty="0">
                <a:sym typeface="Wingdings" panose="05000000000000000000" pitchFamily="2" charset="2"/>
              </a:rPr>
              <a:t> </a:t>
            </a:r>
          </a:p>
          <a:p>
            <a:pPr lvl="1">
              <a:buFont typeface="Wingdings" panose="05000000000000000000" pitchFamily="2" charset="2"/>
              <a:buChar char="Ø"/>
            </a:pPr>
            <a:r>
              <a:rPr lang="fr-FR" sz="1600" dirty="0"/>
              <a:t>Si oui, nombre de fœtus : …..</a:t>
            </a:r>
          </a:p>
          <a:p>
            <a:pPr marL="457200" lvl="1" indent="0">
              <a:buNone/>
            </a:pPr>
            <a:endParaRPr lang="fr-FR" sz="1000" dirty="0"/>
          </a:p>
          <a:p>
            <a:r>
              <a:rPr lang="fr-FR" sz="1800" b="1" dirty="0"/>
              <a:t>Suivi régulier :     </a:t>
            </a:r>
            <a:r>
              <a:rPr lang="fr-FR" sz="1800" dirty="0"/>
              <a:t>Oui </a:t>
            </a:r>
            <a:r>
              <a:rPr lang="fr-FR" sz="1800" dirty="0">
                <a:sym typeface="Wingdings" panose="05000000000000000000" pitchFamily="2" charset="2"/>
              </a:rPr>
              <a:t></a:t>
            </a:r>
            <a:r>
              <a:rPr lang="fr-FR" sz="1800" dirty="0"/>
              <a:t>     Non</a:t>
            </a:r>
            <a:r>
              <a:rPr lang="fr-FR" sz="1800" dirty="0">
                <a:sym typeface="Wingdings" panose="05000000000000000000" pitchFamily="2" charset="2"/>
              </a:rPr>
              <a:t></a:t>
            </a:r>
            <a:r>
              <a:rPr lang="fr-FR" sz="1800" dirty="0"/>
              <a:t> </a:t>
            </a:r>
          </a:p>
          <a:p>
            <a:pPr lvl="1">
              <a:buFont typeface="Wingdings" panose="05000000000000000000" pitchFamily="2" charset="2"/>
              <a:buChar char="Ø"/>
            </a:pPr>
            <a:r>
              <a:rPr lang="fr-FR" sz="1600" dirty="0"/>
              <a:t>Suivi par :     SF </a:t>
            </a:r>
            <a:r>
              <a:rPr lang="fr-FR" sz="1600" dirty="0">
                <a:sym typeface="Wingdings" panose="05000000000000000000" pitchFamily="2" charset="2"/>
              </a:rPr>
              <a:t>   </a:t>
            </a:r>
            <a:r>
              <a:rPr lang="fr-FR" sz="1600" dirty="0"/>
              <a:t>  GO </a:t>
            </a:r>
            <a:r>
              <a:rPr lang="fr-FR" sz="1600" dirty="0">
                <a:sym typeface="Wingdings" panose="05000000000000000000" pitchFamily="2" charset="2"/>
              </a:rPr>
              <a:t>   </a:t>
            </a:r>
            <a:r>
              <a:rPr lang="fr-FR" sz="1600" dirty="0"/>
              <a:t>  Généraliste </a:t>
            </a:r>
            <a:r>
              <a:rPr lang="fr-FR" sz="1600" dirty="0">
                <a:sym typeface="Wingdings" panose="05000000000000000000" pitchFamily="2" charset="2"/>
              </a:rPr>
              <a:t></a:t>
            </a:r>
            <a:r>
              <a:rPr lang="fr-FR" sz="1600" dirty="0"/>
              <a:t> </a:t>
            </a:r>
          </a:p>
          <a:p>
            <a:pPr lvl="1">
              <a:buFont typeface="Wingdings" panose="05000000000000000000" pitchFamily="2" charset="2"/>
              <a:buChar char="Ø"/>
            </a:pPr>
            <a:r>
              <a:rPr lang="fr-FR" sz="1600" dirty="0"/>
              <a:t>Type de suivi :     Libéral </a:t>
            </a:r>
            <a:r>
              <a:rPr lang="fr-FR" sz="1600" dirty="0">
                <a:sym typeface="Wingdings" panose="05000000000000000000" pitchFamily="2" charset="2"/>
              </a:rPr>
              <a:t></a:t>
            </a:r>
            <a:r>
              <a:rPr lang="fr-FR" sz="1600" dirty="0"/>
              <a:t>     Hospitalier </a:t>
            </a:r>
            <a:r>
              <a:rPr lang="fr-FR" sz="1600" dirty="0">
                <a:sym typeface="Wingdings" panose="05000000000000000000" pitchFamily="2" charset="2"/>
              </a:rPr>
              <a:t></a:t>
            </a:r>
            <a:r>
              <a:rPr lang="fr-FR" sz="1600" dirty="0"/>
              <a:t> </a:t>
            </a:r>
          </a:p>
          <a:p>
            <a:pPr marL="457200" lvl="1" indent="0">
              <a:buNone/>
            </a:pPr>
            <a:endParaRPr lang="fr-FR" sz="1000" dirty="0"/>
          </a:p>
          <a:p>
            <a:r>
              <a:rPr lang="fr-FR" sz="1800" b="1" dirty="0"/>
              <a:t>Informations sur le suivi de la grossesse disponibles :   </a:t>
            </a:r>
          </a:p>
          <a:p>
            <a:pPr marL="0" indent="0">
              <a:buNone/>
            </a:pPr>
            <a:r>
              <a:rPr lang="fr-FR" sz="1800" b="1" dirty="0"/>
              <a:t>           </a:t>
            </a:r>
            <a:r>
              <a:rPr lang="fr-FR" sz="1800" dirty="0"/>
              <a:t>Oui </a:t>
            </a:r>
            <a:r>
              <a:rPr lang="fr-FR" sz="1800" dirty="0">
                <a:sym typeface="Wingdings" panose="05000000000000000000" pitchFamily="2" charset="2"/>
              </a:rPr>
              <a:t></a:t>
            </a:r>
            <a:r>
              <a:rPr lang="fr-FR" sz="1800" dirty="0"/>
              <a:t>     Non</a:t>
            </a:r>
            <a:r>
              <a:rPr lang="fr-FR" sz="1800" dirty="0">
                <a:sym typeface="Wingdings" panose="05000000000000000000" pitchFamily="2" charset="2"/>
              </a:rPr>
              <a:t></a:t>
            </a:r>
            <a:r>
              <a:rPr lang="fr-FR" sz="1800" dirty="0"/>
              <a:t> </a:t>
            </a:r>
          </a:p>
          <a:p>
            <a:endParaRPr lang="fr-FR" sz="1000" b="1" dirty="0"/>
          </a:p>
          <a:p>
            <a:r>
              <a:rPr lang="fr-FR" sz="1800" b="1" dirty="0"/>
              <a:t>Prise de médicaments à risque</a:t>
            </a:r>
            <a:r>
              <a:rPr lang="fr-FR" sz="1800" b="1" dirty="0">
                <a:solidFill>
                  <a:srgbClr val="FF0000"/>
                </a:solidFill>
                <a:effectLst/>
                <a:ea typeface="Calibri" panose="020F0502020204030204" pitchFamily="34" charset="0"/>
              </a:rPr>
              <a:t>*</a:t>
            </a:r>
            <a:r>
              <a:rPr lang="fr-FR" sz="1800" b="1" dirty="0"/>
              <a:t> durant la grossesse :   </a:t>
            </a:r>
            <a:br>
              <a:rPr lang="fr-FR" sz="1800" b="1" dirty="0"/>
            </a:br>
            <a:r>
              <a:rPr lang="fr-FR" sz="1800" b="1" dirty="0"/>
              <a:t>      </a:t>
            </a:r>
            <a:r>
              <a:rPr lang="fr-FR" sz="1800" dirty="0"/>
              <a:t>Oui </a:t>
            </a:r>
            <a:r>
              <a:rPr lang="fr-FR" sz="1800" dirty="0">
                <a:sym typeface="Wingdings" panose="05000000000000000000" pitchFamily="2" charset="2"/>
              </a:rPr>
              <a:t></a:t>
            </a:r>
            <a:r>
              <a:rPr lang="fr-FR" sz="1800" dirty="0"/>
              <a:t>     Non</a:t>
            </a:r>
            <a:r>
              <a:rPr lang="fr-FR" sz="1800" dirty="0">
                <a:sym typeface="Wingdings" panose="05000000000000000000" pitchFamily="2" charset="2"/>
              </a:rPr>
              <a:t></a:t>
            </a:r>
            <a:r>
              <a:rPr lang="fr-FR" sz="1800" dirty="0"/>
              <a:t> </a:t>
            </a:r>
          </a:p>
          <a:p>
            <a:pPr marL="809625" lvl="1" indent="-57150">
              <a:buFont typeface="Wingdings" panose="05000000000000000000" pitchFamily="2" charset="2"/>
              <a:buChar char="Ø"/>
            </a:pPr>
            <a:r>
              <a:rPr lang="fr-FR" sz="1600" dirty="0"/>
              <a:t>  Si oui, précisez : ……………… </a:t>
            </a:r>
          </a:p>
          <a:p>
            <a:pPr marL="0" indent="0">
              <a:buNone/>
            </a:pPr>
            <a:endParaRPr lang="fr-FR" sz="500" i="1" dirty="0">
              <a:solidFill>
                <a:srgbClr val="FF0000"/>
              </a:solidFill>
              <a:effectLst/>
              <a:ea typeface="Calibri" panose="020F0502020204030204" pitchFamily="34" charset="0"/>
            </a:endParaRPr>
          </a:p>
          <a:p>
            <a:pPr marL="180975" indent="-95250">
              <a:buNone/>
            </a:pPr>
            <a:r>
              <a:rPr lang="fr-FR" sz="1500" i="1" dirty="0">
                <a:solidFill>
                  <a:srgbClr val="FF0000"/>
                </a:solidFill>
                <a:effectLst/>
                <a:ea typeface="Calibri" panose="020F0502020204030204" pitchFamily="34" charset="0"/>
              </a:rPr>
              <a:t>* </a:t>
            </a:r>
            <a:r>
              <a:rPr lang="fr-FR" sz="1500" i="1" dirty="0">
                <a:effectLst/>
                <a:ea typeface="Calibri" panose="020F0502020204030204" pitchFamily="34" charset="0"/>
              </a:rPr>
              <a:t>AINS, antidépresseurs, antiépileptiques, antirétroviraux, ARAII, IEC, </a:t>
            </a:r>
            <a:r>
              <a:rPr lang="fr-FR" sz="1500" i="1" dirty="0" err="1">
                <a:effectLst/>
                <a:ea typeface="Calibri" panose="020F0502020204030204" pitchFamily="34" charset="0"/>
              </a:rPr>
              <a:t>Isotrétinoïne</a:t>
            </a:r>
            <a:r>
              <a:rPr lang="fr-FR" sz="1500" i="1" dirty="0">
                <a:effectLst/>
                <a:ea typeface="Calibri" panose="020F0502020204030204" pitchFamily="34" charset="0"/>
              </a:rPr>
              <a:t>, traitements du rejet de greffe de rein…</a:t>
            </a:r>
          </a:p>
        </p:txBody>
      </p:sp>
      <p:graphicFrame>
        <p:nvGraphicFramePr>
          <p:cNvPr id="7" name="Tableau 11">
            <a:extLst>
              <a:ext uri="{FF2B5EF4-FFF2-40B4-BE49-F238E27FC236}">
                <a16:creationId xmlns:a16="http://schemas.microsoft.com/office/drawing/2014/main" id="{A49EBF32-64AA-4DE5-9FA7-E9F4FCCF11D6}"/>
              </a:ext>
            </a:extLst>
          </p:cNvPr>
          <p:cNvGraphicFramePr>
            <a:graphicFrameLocks noGrp="1"/>
          </p:cNvGraphicFramePr>
          <p:nvPr/>
        </p:nvGraphicFramePr>
        <p:xfrm>
          <a:off x="7063408" y="1381878"/>
          <a:ext cx="4166200" cy="4898962"/>
        </p:xfrm>
        <a:graphic>
          <a:graphicData uri="http://schemas.openxmlformats.org/drawingml/2006/table">
            <a:tbl>
              <a:tblPr firstRow="1" bandRow="1">
                <a:tableStyleId>{8799B23B-EC83-4686-B30A-512413B5E67A}</a:tableStyleId>
              </a:tblPr>
              <a:tblGrid>
                <a:gridCol w="1315944">
                  <a:extLst>
                    <a:ext uri="{9D8B030D-6E8A-4147-A177-3AD203B41FA5}">
                      <a16:colId xmlns:a16="http://schemas.microsoft.com/office/drawing/2014/main" val="1840619654"/>
                    </a:ext>
                  </a:extLst>
                </a:gridCol>
                <a:gridCol w="518399">
                  <a:extLst>
                    <a:ext uri="{9D8B030D-6E8A-4147-A177-3AD203B41FA5}">
                      <a16:colId xmlns:a16="http://schemas.microsoft.com/office/drawing/2014/main" val="2965267141"/>
                    </a:ext>
                  </a:extLst>
                </a:gridCol>
                <a:gridCol w="590805">
                  <a:extLst>
                    <a:ext uri="{9D8B030D-6E8A-4147-A177-3AD203B41FA5}">
                      <a16:colId xmlns:a16="http://schemas.microsoft.com/office/drawing/2014/main" val="3209180254"/>
                    </a:ext>
                  </a:extLst>
                </a:gridCol>
                <a:gridCol w="1741052">
                  <a:extLst>
                    <a:ext uri="{9D8B030D-6E8A-4147-A177-3AD203B41FA5}">
                      <a16:colId xmlns:a16="http://schemas.microsoft.com/office/drawing/2014/main" val="4165743343"/>
                    </a:ext>
                  </a:extLst>
                </a:gridCol>
              </a:tblGrid>
              <a:tr h="9797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dirty="0">
                          <a:solidFill>
                            <a:schemeClr val="tx1"/>
                          </a:solidFill>
                        </a:rPr>
                        <a:t>Pathologies gravidiques</a:t>
                      </a:r>
                    </a:p>
                  </a:txBody>
                  <a:tcPr>
                    <a:lnL w="12700" cap="flat" cmpd="sng" algn="ctr">
                      <a:solidFill>
                        <a:schemeClr val="accent3"/>
                      </a:solidFill>
                      <a:prstDash val="solid"/>
                      <a:round/>
                      <a:headEnd type="none" w="med" len="med"/>
                      <a:tailEnd type="none" w="med" len="med"/>
                    </a:lnL>
                    <a:lnT w="12700" cap="flat" cmpd="sng" algn="ctr">
                      <a:solidFill>
                        <a:schemeClr val="accent3"/>
                      </a:solidFill>
                      <a:prstDash val="solid"/>
                      <a:round/>
                      <a:headEnd type="none" w="med" len="med"/>
                      <a:tailEnd type="none" w="med" len="med"/>
                    </a:lnT>
                    <a:noFill/>
                  </a:tcPr>
                </a:tc>
                <a:tc>
                  <a:txBody>
                    <a:bodyPr/>
                    <a:lstStyle/>
                    <a:p>
                      <a:r>
                        <a:rPr lang="fr-FR" sz="1800" b="1" dirty="0">
                          <a:solidFill>
                            <a:schemeClr val="tx1"/>
                          </a:solidFill>
                        </a:rPr>
                        <a:t>Oui</a:t>
                      </a:r>
                    </a:p>
                  </a:txBody>
                  <a:tcPr>
                    <a:lnT w="12700" cap="flat" cmpd="sng" algn="ctr">
                      <a:solidFill>
                        <a:schemeClr val="accent3"/>
                      </a:solidFill>
                      <a:prstDash val="solid"/>
                      <a:round/>
                      <a:headEnd type="none" w="med" len="med"/>
                      <a:tailEnd type="none" w="med" len="med"/>
                    </a:lnT>
                    <a:noFill/>
                  </a:tcPr>
                </a:tc>
                <a:tc>
                  <a:txBody>
                    <a:bodyPr/>
                    <a:lstStyle/>
                    <a:p>
                      <a:r>
                        <a:rPr lang="fr-FR" sz="1800" b="1" dirty="0">
                          <a:solidFill>
                            <a:schemeClr val="tx1"/>
                          </a:solidFill>
                        </a:rPr>
                        <a:t>Non</a:t>
                      </a:r>
                    </a:p>
                  </a:txBody>
                  <a:tcPr>
                    <a:lnT w="12700" cap="flat" cmpd="sng" algn="ctr">
                      <a:solidFill>
                        <a:schemeClr val="accent3"/>
                      </a:solidFill>
                      <a:prstDash val="solid"/>
                      <a:round/>
                      <a:headEnd type="none" w="med" len="med"/>
                      <a:tailEnd type="none" w="med" len="med"/>
                    </a:lnT>
                    <a:noFill/>
                  </a:tcPr>
                </a:tc>
                <a:tc>
                  <a:txBody>
                    <a:bodyPr/>
                    <a:lstStyle/>
                    <a:p>
                      <a:r>
                        <a:rPr lang="fr-FR" sz="1800" b="1" dirty="0">
                          <a:solidFill>
                            <a:schemeClr val="tx1"/>
                          </a:solidFill>
                        </a:rPr>
                        <a:t>Terme au moment de la découverte (SA)</a:t>
                      </a:r>
                    </a:p>
                  </a:txBody>
                  <a:tcPr>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noFill/>
                  </a:tcPr>
                </a:tc>
                <a:extLst>
                  <a:ext uri="{0D108BD9-81ED-4DB2-BD59-A6C34878D82A}">
                    <a16:rowId xmlns:a16="http://schemas.microsoft.com/office/drawing/2014/main" val="484151553"/>
                  </a:ext>
                </a:extLst>
              </a:tr>
              <a:tr h="6858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Diabète mal équilibré</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76525546"/>
                  </a:ext>
                </a:extLst>
              </a:tr>
              <a:tr h="6858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Hémorragie antépartum </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4612399"/>
                  </a:ext>
                </a:extLst>
              </a:tr>
              <a:tr h="6858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Pré-éclampsie</a:t>
                      </a:r>
                    </a:p>
                  </a:txBody>
                  <a:tcPr>
                    <a:lnL w="12700" cap="flat" cmpd="sng" algn="ctr">
                      <a:solidFill>
                        <a:schemeClr val="accent3"/>
                      </a:solidFill>
                      <a:prstDash val="solid"/>
                      <a:round/>
                      <a:headEnd type="none" w="med" len="med"/>
                      <a:tailEnd type="none" w="med" len="med"/>
                    </a:lnL>
                  </a:tcPr>
                </a:tc>
                <a:tc>
                  <a:txBody>
                    <a:bodyPr/>
                    <a:lstStyle/>
                    <a:p>
                      <a:endParaRPr lang="fr-FR" sz="180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1687636368"/>
                  </a:ext>
                </a:extLst>
              </a:tr>
              <a:tr h="1861605">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t>Autre, précisez :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dirty="0"/>
                    </a:p>
                  </a:txBody>
                  <a:tcP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tc hMerge="1">
                  <a:txBody>
                    <a:bodyPr/>
                    <a:lstStyle/>
                    <a:p>
                      <a:endParaRPr lang="fr-FR" sz="2000" dirty="0"/>
                    </a:p>
                  </a:txBody>
                  <a:tcPr>
                    <a:lnB w="12700" cap="flat" cmpd="sng" algn="ctr">
                      <a:solidFill>
                        <a:schemeClr val="accent3"/>
                      </a:solidFill>
                      <a:prstDash val="solid"/>
                      <a:round/>
                      <a:headEnd type="none" w="med" len="med"/>
                      <a:tailEnd type="none" w="med" len="med"/>
                    </a:lnB>
                  </a:tcPr>
                </a:tc>
                <a:tc hMerge="1">
                  <a:txBody>
                    <a:bodyPr/>
                    <a:lstStyle/>
                    <a:p>
                      <a:endParaRPr lang="fr-FR" sz="2000" dirty="0"/>
                    </a:p>
                  </a:txBody>
                  <a:tcPr>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tc>
                  <a:txBody>
                    <a:bodyPr/>
                    <a:lstStyle/>
                    <a:p>
                      <a:endParaRPr lang="fr-FR" sz="1800" dirty="0"/>
                    </a:p>
                  </a:txBody>
                  <a:tcP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3953966638"/>
                  </a:ext>
                </a:extLst>
              </a:tr>
            </a:tbl>
          </a:graphicData>
        </a:graphic>
      </p:graphicFrame>
      <p:sp>
        <p:nvSpPr>
          <p:cNvPr id="11" name="Titre 1">
            <a:extLst>
              <a:ext uri="{FF2B5EF4-FFF2-40B4-BE49-F238E27FC236}">
                <a16:creationId xmlns:a16="http://schemas.microsoft.com/office/drawing/2014/main" id="{545BAB18-71ED-40F4-AB37-CDE51BAB094F}"/>
              </a:ext>
            </a:extLst>
          </p:cNvPr>
          <p:cNvSpPr>
            <a:spLocks noGrp="1"/>
          </p:cNvSpPr>
          <p:nvPr>
            <p:ph type="title"/>
          </p:nvPr>
        </p:nvSpPr>
        <p:spPr>
          <a:xfrm>
            <a:off x="838200" y="365126"/>
            <a:ext cx="10515600" cy="709695"/>
          </a:xfrm>
        </p:spPr>
        <p:txBody>
          <a:bodyPr>
            <a:normAutofit/>
          </a:bodyPr>
          <a:lstStyle/>
          <a:p>
            <a:r>
              <a:rPr lang="fr-FR" sz="3600" b="1" dirty="0">
                <a:latin typeface="+mn-lt"/>
              </a:rPr>
              <a:t>SUIVI DE LA GROSSESSE (1)</a:t>
            </a:r>
          </a:p>
        </p:txBody>
      </p:sp>
      <p:sp>
        <p:nvSpPr>
          <p:cNvPr id="2" name="Espace réservé du numéro de diapositive 1">
            <a:extLst>
              <a:ext uri="{FF2B5EF4-FFF2-40B4-BE49-F238E27FC236}">
                <a16:creationId xmlns:a16="http://schemas.microsoft.com/office/drawing/2014/main" id="{10078A22-54A0-47F7-9960-F583EFAFEFC6}"/>
              </a:ext>
            </a:extLst>
          </p:cNvPr>
          <p:cNvSpPr>
            <a:spLocks noGrp="1"/>
          </p:cNvSpPr>
          <p:nvPr>
            <p:ph type="sldNum" sz="quarter" idx="12"/>
          </p:nvPr>
        </p:nvSpPr>
        <p:spPr/>
        <p:txBody>
          <a:bodyPr/>
          <a:lstStyle/>
          <a:p>
            <a:fld id="{1F296CD6-F585-4F4E-9BDC-72E84E04FBD4}" type="slidenum">
              <a:rPr lang="fr-FR" smtClean="0"/>
              <a:t>5</a:t>
            </a:fld>
            <a:endParaRPr lang="fr-FR"/>
          </a:p>
        </p:txBody>
      </p:sp>
    </p:spTree>
    <p:extLst>
      <p:ext uri="{BB962C8B-B14F-4D97-AF65-F5344CB8AC3E}">
        <p14:creationId xmlns:p14="http://schemas.microsoft.com/office/powerpoint/2010/main" val="641368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11">
            <a:extLst>
              <a:ext uri="{FF2B5EF4-FFF2-40B4-BE49-F238E27FC236}">
                <a16:creationId xmlns:a16="http://schemas.microsoft.com/office/drawing/2014/main" id="{252FFC52-4288-444B-B33D-813354F6EE1C}"/>
              </a:ext>
            </a:extLst>
          </p:cNvPr>
          <p:cNvGraphicFramePr>
            <a:graphicFrameLocks noGrp="1"/>
          </p:cNvGraphicFramePr>
          <p:nvPr/>
        </p:nvGraphicFramePr>
        <p:xfrm>
          <a:off x="838200" y="1306142"/>
          <a:ext cx="7423485" cy="5081189"/>
        </p:xfrm>
        <a:graphic>
          <a:graphicData uri="http://schemas.openxmlformats.org/drawingml/2006/table">
            <a:tbl>
              <a:tblPr firstRow="1" bandRow="1">
                <a:tableStyleId>{8799B23B-EC83-4686-B30A-512413B5E67A}</a:tableStyleId>
              </a:tblPr>
              <a:tblGrid>
                <a:gridCol w="3371036">
                  <a:extLst>
                    <a:ext uri="{9D8B030D-6E8A-4147-A177-3AD203B41FA5}">
                      <a16:colId xmlns:a16="http://schemas.microsoft.com/office/drawing/2014/main" val="1840619654"/>
                    </a:ext>
                  </a:extLst>
                </a:gridCol>
                <a:gridCol w="635616">
                  <a:extLst>
                    <a:ext uri="{9D8B030D-6E8A-4147-A177-3AD203B41FA5}">
                      <a16:colId xmlns:a16="http://schemas.microsoft.com/office/drawing/2014/main" val="2965267141"/>
                    </a:ext>
                  </a:extLst>
                </a:gridCol>
                <a:gridCol w="635617">
                  <a:extLst>
                    <a:ext uri="{9D8B030D-6E8A-4147-A177-3AD203B41FA5}">
                      <a16:colId xmlns:a16="http://schemas.microsoft.com/office/drawing/2014/main" val="3209180254"/>
                    </a:ext>
                  </a:extLst>
                </a:gridCol>
                <a:gridCol w="2781216">
                  <a:extLst>
                    <a:ext uri="{9D8B030D-6E8A-4147-A177-3AD203B41FA5}">
                      <a16:colId xmlns:a16="http://schemas.microsoft.com/office/drawing/2014/main" val="2727315180"/>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dirty="0">
                          <a:solidFill>
                            <a:schemeClr val="tx1"/>
                          </a:solidFill>
                        </a:rPr>
                        <a:t>Anomalies fœtales</a:t>
                      </a:r>
                    </a:p>
                  </a:txBody>
                  <a:tcPr anchor="ctr">
                    <a:lnL w="12700" cap="flat" cmpd="sng" algn="ctr">
                      <a:solidFill>
                        <a:schemeClr val="accent3"/>
                      </a:solidFill>
                      <a:prstDash val="solid"/>
                      <a:round/>
                      <a:headEnd type="none" w="med" len="med"/>
                      <a:tailEnd type="none" w="med" len="med"/>
                    </a:lnL>
                    <a:lnT w="12700" cap="flat" cmpd="sng" algn="ctr">
                      <a:solidFill>
                        <a:schemeClr val="accent3"/>
                      </a:solidFill>
                      <a:prstDash val="solid"/>
                      <a:round/>
                      <a:headEnd type="none" w="med" len="med"/>
                      <a:tailEnd type="none" w="med" len="med"/>
                    </a:lnT>
                    <a:noFill/>
                  </a:tcPr>
                </a:tc>
                <a:tc>
                  <a:txBody>
                    <a:bodyPr/>
                    <a:lstStyle/>
                    <a:p>
                      <a:r>
                        <a:rPr lang="fr-FR" sz="1800" b="1" dirty="0">
                          <a:solidFill>
                            <a:schemeClr val="tx1"/>
                          </a:solidFill>
                        </a:rPr>
                        <a:t>Oui</a:t>
                      </a:r>
                    </a:p>
                  </a:txBody>
                  <a:tcPr anchor="ctr">
                    <a:lnT w="12700" cap="flat" cmpd="sng" algn="ctr">
                      <a:solidFill>
                        <a:schemeClr val="accent3"/>
                      </a:solidFill>
                      <a:prstDash val="solid"/>
                      <a:round/>
                      <a:headEnd type="none" w="med" len="med"/>
                      <a:tailEnd type="none" w="med" len="med"/>
                    </a:lnT>
                    <a:noFill/>
                  </a:tcPr>
                </a:tc>
                <a:tc>
                  <a:txBody>
                    <a:bodyPr/>
                    <a:lstStyle/>
                    <a:p>
                      <a:r>
                        <a:rPr lang="fr-FR" sz="1800" b="1" dirty="0">
                          <a:solidFill>
                            <a:schemeClr val="tx1"/>
                          </a:solidFill>
                        </a:rPr>
                        <a:t>Non</a:t>
                      </a:r>
                    </a:p>
                  </a:txBody>
                  <a:tcPr anchor="ctr">
                    <a:lnT w="12700" cap="flat" cmpd="sng" algn="ctr">
                      <a:solidFill>
                        <a:schemeClr val="accent3"/>
                      </a:solidFill>
                      <a:prstDash val="solid"/>
                      <a:round/>
                      <a:headEnd type="none" w="med" len="med"/>
                      <a:tailEnd type="none" w="med" len="med"/>
                    </a:lnT>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dirty="0">
                          <a:solidFill>
                            <a:schemeClr val="tx1"/>
                          </a:solidFill>
                        </a:rPr>
                        <a:t>Terme au moment de la découverte (SA)</a:t>
                      </a:r>
                    </a:p>
                  </a:txBody>
                  <a:tcPr anchor="ctr">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noFill/>
                  </a:tcPr>
                </a:tc>
                <a:extLst>
                  <a:ext uri="{0D108BD9-81ED-4DB2-BD59-A6C34878D82A}">
                    <a16:rowId xmlns:a16="http://schemas.microsoft.com/office/drawing/2014/main" val="484151553"/>
                  </a:ext>
                </a:extLst>
              </a:tr>
              <a:tr h="4013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Anémie fœtale chronique </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76525546"/>
                  </a:ext>
                </a:extLst>
              </a:tr>
              <a:tr h="382137">
                <a:tc>
                  <a:txBody>
                    <a:bodyPr/>
                    <a:lstStyle/>
                    <a:p>
                      <a:pPr lvl="0"/>
                      <a:r>
                        <a:rPr lang="fr-FR" sz="1800" kern="1200" dirty="0">
                          <a:solidFill>
                            <a:schemeClr val="tx1"/>
                          </a:solidFill>
                          <a:effectLst/>
                          <a:latin typeface="+mn-lt"/>
                          <a:ea typeface="+mn-ea"/>
                          <a:cs typeface="+mn-cs"/>
                        </a:rPr>
                        <a:t>Arythmie cardiaque fœtale </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4612399"/>
                  </a:ext>
                </a:extLst>
              </a:tr>
              <a:tr h="3543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Hémorragies fœtales </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1687636368"/>
                  </a:ext>
                </a:extLst>
              </a:tr>
              <a:tr h="2246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Hydramnios</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2619818799"/>
                  </a:ext>
                </a:extLst>
              </a:tr>
              <a:tr h="3299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Malformations</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626427493"/>
                  </a:ext>
                </a:extLst>
              </a:tr>
              <a:tr h="3299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Oligoamnios</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937153038"/>
                  </a:ext>
                </a:extLst>
              </a:tr>
              <a:tr h="3116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Retard de croissance intra-utérin </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4265783477"/>
                  </a:ext>
                </a:extLst>
              </a:tr>
              <a:tr h="3248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a:solidFill>
                            <a:schemeClr val="tx1"/>
                          </a:solidFill>
                          <a:effectLst/>
                          <a:latin typeface="+mn-lt"/>
                          <a:ea typeface="+mn-ea"/>
                          <a:cs typeface="+mn-cs"/>
                        </a:rPr>
                        <a:t>RCF anormal en antépratum ou doppler ombilical anormal</a:t>
                      </a:r>
                      <a:endParaRPr lang="fr-FR" sz="1800" kern="1200" dirty="0">
                        <a:solidFill>
                          <a:schemeClr val="tx1"/>
                        </a:solidFill>
                        <a:effectLst/>
                        <a:latin typeface="+mn-lt"/>
                        <a:ea typeface="+mn-ea"/>
                        <a:cs typeface="+mn-cs"/>
                      </a:endParaRP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429942644"/>
                  </a:ext>
                </a:extLst>
              </a:tr>
              <a:tr h="368491">
                <a:tc gridSpan="3">
                  <a:txBody>
                    <a:bodyPr/>
                    <a:lstStyle/>
                    <a:p>
                      <a:r>
                        <a:rPr lang="fr-FR" sz="1800" dirty="0"/>
                        <a:t>Autre, précisez : ………………..</a:t>
                      </a:r>
                    </a:p>
                    <a:p>
                      <a:endParaRPr lang="fr-FR" sz="1800" dirty="0"/>
                    </a:p>
                    <a:p>
                      <a:endParaRPr lang="fr-FR" sz="1800" dirty="0"/>
                    </a:p>
                    <a:p>
                      <a:endParaRPr lang="fr-FR" sz="1800" dirty="0"/>
                    </a:p>
                  </a:txBody>
                  <a:tcP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tc hMerge="1">
                  <a:txBody>
                    <a:bodyPr/>
                    <a:lstStyle/>
                    <a:p>
                      <a:endParaRPr lang="fr-FR" sz="2000" dirty="0"/>
                    </a:p>
                  </a:txBody>
                  <a:tcPr>
                    <a:lnB w="12700" cap="flat" cmpd="sng" algn="ctr">
                      <a:solidFill>
                        <a:schemeClr val="accent3"/>
                      </a:solidFill>
                      <a:prstDash val="solid"/>
                      <a:round/>
                      <a:headEnd type="none" w="med" len="med"/>
                      <a:tailEnd type="none" w="med" len="med"/>
                    </a:lnB>
                  </a:tcPr>
                </a:tc>
                <a:tc hMerge="1">
                  <a:txBody>
                    <a:bodyPr/>
                    <a:lstStyle/>
                    <a:p>
                      <a:endParaRPr lang="fr-FR" sz="2000" dirty="0"/>
                    </a:p>
                  </a:txBody>
                  <a:tcPr>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tc>
                  <a:txBody>
                    <a:bodyPr/>
                    <a:lstStyle/>
                    <a:p>
                      <a:endParaRPr lang="fr-FR" sz="1800" dirty="0"/>
                    </a:p>
                  </a:txBody>
                  <a:tcP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3953966638"/>
                  </a:ext>
                </a:extLst>
              </a:tr>
            </a:tbl>
          </a:graphicData>
        </a:graphic>
      </p:graphicFrame>
      <p:sp>
        <p:nvSpPr>
          <p:cNvPr id="6" name="Titre 1">
            <a:extLst>
              <a:ext uri="{FF2B5EF4-FFF2-40B4-BE49-F238E27FC236}">
                <a16:creationId xmlns:a16="http://schemas.microsoft.com/office/drawing/2014/main" id="{1C5768A6-285F-4248-988A-E737E619D172}"/>
              </a:ext>
            </a:extLst>
          </p:cNvPr>
          <p:cNvSpPr>
            <a:spLocks noGrp="1"/>
          </p:cNvSpPr>
          <p:nvPr>
            <p:ph type="title"/>
          </p:nvPr>
        </p:nvSpPr>
        <p:spPr>
          <a:xfrm>
            <a:off x="838200" y="365126"/>
            <a:ext cx="10515600" cy="709695"/>
          </a:xfrm>
        </p:spPr>
        <p:txBody>
          <a:bodyPr>
            <a:normAutofit/>
          </a:bodyPr>
          <a:lstStyle/>
          <a:p>
            <a:r>
              <a:rPr lang="fr-FR" sz="3600" b="1" dirty="0">
                <a:latin typeface="+mn-lt"/>
              </a:rPr>
              <a:t>SUIVI DE LA GROSSESSE (2)</a:t>
            </a:r>
          </a:p>
        </p:txBody>
      </p:sp>
      <p:sp>
        <p:nvSpPr>
          <p:cNvPr id="7" name="Espace réservé du contenu 2">
            <a:extLst>
              <a:ext uri="{FF2B5EF4-FFF2-40B4-BE49-F238E27FC236}">
                <a16:creationId xmlns:a16="http://schemas.microsoft.com/office/drawing/2014/main" id="{AEE0A60E-D836-4206-871B-55A4FF893AFD}"/>
              </a:ext>
            </a:extLst>
          </p:cNvPr>
          <p:cNvSpPr>
            <a:spLocks noGrp="1"/>
          </p:cNvSpPr>
          <p:nvPr>
            <p:ph idx="1"/>
          </p:nvPr>
        </p:nvSpPr>
        <p:spPr>
          <a:xfrm>
            <a:off x="8550442" y="1930248"/>
            <a:ext cx="3070058" cy="3633720"/>
          </a:xfrm>
          <a:ln>
            <a:solidFill>
              <a:schemeClr val="accent5">
                <a:lumMod val="75000"/>
              </a:schemeClr>
            </a:solidFill>
          </a:ln>
        </p:spPr>
        <p:txBody>
          <a:bodyPr>
            <a:normAutofit/>
          </a:bodyPr>
          <a:lstStyle/>
          <a:p>
            <a:endParaRPr lang="fr-FR" sz="500" dirty="0"/>
          </a:p>
          <a:p>
            <a:r>
              <a:rPr lang="fr-FR" sz="2000" b="1" dirty="0"/>
              <a:t>Avis CPDPN :       </a:t>
            </a:r>
            <a:br>
              <a:rPr lang="fr-FR" sz="2000" b="1" dirty="0"/>
            </a:br>
            <a:r>
              <a:rPr lang="fr-FR" sz="2000" b="1" dirty="0"/>
              <a:t>  </a:t>
            </a:r>
            <a:r>
              <a:rPr lang="fr-FR" sz="2000" dirty="0"/>
              <a:t>Oui </a:t>
            </a:r>
            <a:r>
              <a:rPr lang="fr-FR" sz="2000" dirty="0">
                <a:sym typeface="Wingdings" panose="05000000000000000000" pitchFamily="2" charset="2"/>
              </a:rPr>
              <a:t>     Non  </a:t>
            </a:r>
          </a:p>
          <a:p>
            <a:pPr marL="0" indent="0">
              <a:buNone/>
            </a:pPr>
            <a:endParaRPr lang="fr-FR" sz="1000" dirty="0"/>
          </a:p>
          <a:p>
            <a:pPr indent="-47625"/>
            <a:r>
              <a:rPr lang="fr-FR" sz="2000" b="1" dirty="0"/>
              <a:t>Mouvements actifs fœtaux dans les 24h précédant l’accouchement : </a:t>
            </a:r>
            <a:r>
              <a:rPr lang="fr-FR" sz="2000" dirty="0"/>
              <a:t>Présence	</a:t>
            </a:r>
            <a:r>
              <a:rPr lang="fr-FR" sz="2000" dirty="0">
                <a:sym typeface="Wingdings" panose="05000000000000000000" pitchFamily="2" charset="2"/>
              </a:rPr>
              <a:t> </a:t>
            </a:r>
            <a:r>
              <a:rPr lang="fr-FR" sz="2000" dirty="0"/>
              <a:t>Absence	</a:t>
            </a:r>
            <a:r>
              <a:rPr lang="fr-FR" sz="2000" dirty="0">
                <a:sym typeface="Wingdings" panose="05000000000000000000" pitchFamily="2" charset="2"/>
              </a:rPr>
              <a:t> </a:t>
            </a:r>
            <a:r>
              <a:rPr lang="fr-FR" sz="2000" dirty="0"/>
              <a:t>Diminution	</a:t>
            </a:r>
            <a:r>
              <a:rPr lang="fr-FR" sz="2000" dirty="0">
                <a:sym typeface="Wingdings" panose="05000000000000000000" pitchFamily="2" charset="2"/>
              </a:rPr>
              <a:t> </a:t>
            </a:r>
            <a:endParaRPr lang="fr-FR" sz="2000" dirty="0"/>
          </a:p>
          <a:p>
            <a:pPr marL="0" indent="0">
              <a:buNone/>
            </a:pPr>
            <a:endParaRPr lang="fr-FR" sz="1600" i="1" dirty="0"/>
          </a:p>
        </p:txBody>
      </p:sp>
      <p:sp>
        <p:nvSpPr>
          <p:cNvPr id="2" name="Espace réservé du numéro de diapositive 1">
            <a:extLst>
              <a:ext uri="{FF2B5EF4-FFF2-40B4-BE49-F238E27FC236}">
                <a16:creationId xmlns:a16="http://schemas.microsoft.com/office/drawing/2014/main" id="{6D7D4661-D971-464D-9AC8-FF6DB6728003}"/>
              </a:ext>
            </a:extLst>
          </p:cNvPr>
          <p:cNvSpPr>
            <a:spLocks noGrp="1"/>
          </p:cNvSpPr>
          <p:nvPr>
            <p:ph type="sldNum" sz="quarter" idx="12"/>
          </p:nvPr>
        </p:nvSpPr>
        <p:spPr/>
        <p:txBody>
          <a:bodyPr/>
          <a:lstStyle/>
          <a:p>
            <a:fld id="{1F296CD6-F585-4F4E-9BDC-72E84E04FBD4}" type="slidenum">
              <a:rPr lang="fr-FR" smtClean="0"/>
              <a:t>6</a:t>
            </a:fld>
            <a:endParaRPr lang="fr-FR"/>
          </a:p>
        </p:txBody>
      </p:sp>
    </p:spTree>
    <p:extLst>
      <p:ext uri="{BB962C8B-B14F-4D97-AF65-F5344CB8AC3E}">
        <p14:creationId xmlns:p14="http://schemas.microsoft.com/office/powerpoint/2010/main" val="1175690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F46F68-E653-4753-B974-DFDB0CBE352C}"/>
              </a:ext>
            </a:extLst>
          </p:cNvPr>
          <p:cNvSpPr txBox="1">
            <a:spLocks/>
          </p:cNvSpPr>
          <p:nvPr/>
        </p:nvSpPr>
        <p:spPr>
          <a:xfrm>
            <a:off x="838200" y="365126"/>
            <a:ext cx="10515600" cy="7096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latin typeface="+mn-lt"/>
              </a:rPr>
              <a:t>SUIVI DE LA GROSSESSE (3)</a:t>
            </a:r>
          </a:p>
        </p:txBody>
      </p:sp>
      <p:sp>
        <p:nvSpPr>
          <p:cNvPr id="3" name="ZoneTexte 2">
            <a:extLst>
              <a:ext uri="{FF2B5EF4-FFF2-40B4-BE49-F238E27FC236}">
                <a16:creationId xmlns:a16="http://schemas.microsoft.com/office/drawing/2014/main" id="{C28B3282-0DD3-4044-92B5-6A2C188A67B2}"/>
              </a:ext>
            </a:extLst>
          </p:cNvPr>
          <p:cNvSpPr txBox="1"/>
          <p:nvPr/>
        </p:nvSpPr>
        <p:spPr>
          <a:xfrm>
            <a:off x="3898596" y="1286374"/>
            <a:ext cx="4106569" cy="461665"/>
          </a:xfrm>
          <a:prstGeom prst="rect">
            <a:avLst/>
          </a:prstGeom>
          <a:noFill/>
        </p:spPr>
        <p:txBody>
          <a:bodyPr wrap="square" rtlCol="0">
            <a:spAutoFit/>
          </a:bodyPr>
          <a:lstStyle/>
          <a:p>
            <a:r>
              <a:rPr lang="fr-FR" sz="2400" b="1" dirty="0"/>
              <a:t>Autres évènements marquants</a:t>
            </a:r>
          </a:p>
        </p:txBody>
      </p:sp>
      <p:sp>
        <p:nvSpPr>
          <p:cNvPr id="4" name="Espace réservé du contenu 2">
            <a:extLst>
              <a:ext uri="{FF2B5EF4-FFF2-40B4-BE49-F238E27FC236}">
                <a16:creationId xmlns:a16="http://schemas.microsoft.com/office/drawing/2014/main" id="{7D19C751-9FA6-4413-BCB7-6C7AC1B9A5CC}"/>
              </a:ext>
            </a:extLst>
          </p:cNvPr>
          <p:cNvSpPr txBox="1">
            <a:spLocks/>
          </p:cNvSpPr>
          <p:nvPr/>
        </p:nvSpPr>
        <p:spPr>
          <a:xfrm>
            <a:off x="838199" y="1959593"/>
            <a:ext cx="10227365" cy="3976579"/>
          </a:xfrm>
          <a:prstGeom prst="rect">
            <a:avLst/>
          </a:prstGeom>
          <a:ln>
            <a:solidFill>
              <a:schemeClr val="accent5">
                <a:lumMod val="75000"/>
              </a:schemeClr>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500" dirty="0"/>
          </a:p>
          <a:p>
            <a:pPr>
              <a:lnSpc>
                <a:spcPct val="150000"/>
              </a:lnSpc>
            </a:pPr>
            <a:r>
              <a:rPr lang="fr-FR" sz="2000" b="1" dirty="0"/>
              <a:t>Echographies réalisées :     </a:t>
            </a:r>
            <a:r>
              <a:rPr lang="fr-FR" sz="2000" dirty="0"/>
              <a:t>T1 </a:t>
            </a:r>
            <a:r>
              <a:rPr lang="fr-FR" sz="2000" dirty="0">
                <a:sym typeface="Wingdings" panose="05000000000000000000" pitchFamily="2" charset="2"/>
              </a:rPr>
              <a:t>     T2      T3  </a:t>
            </a:r>
          </a:p>
          <a:p>
            <a:pPr lvl="1">
              <a:lnSpc>
                <a:spcPct val="150000"/>
              </a:lnSpc>
              <a:buFont typeface="Wingdings" panose="05000000000000000000" pitchFamily="2" charset="2"/>
              <a:buChar char="Ø"/>
            </a:pPr>
            <a:r>
              <a:rPr lang="fr-FR" sz="2000" dirty="0">
                <a:solidFill>
                  <a:prstClr val="black"/>
                </a:solidFill>
                <a:latin typeface="Calibri" panose="020F0502020204030204"/>
                <a:sym typeface="Wingdings" panose="05000000000000000000" pitchFamily="2" charset="2"/>
              </a:rPr>
              <a:t>Autres anomalies que celles décrites précédemment : </a:t>
            </a:r>
            <a:r>
              <a:rPr lang="fr-FR" sz="2000" dirty="0"/>
              <a:t>……………… </a:t>
            </a:r>
            <a:endParaRPr lang="fr-FR" sz="2000" dirty="0">
              <a:solidFill>
                <a:prstClr val="black"/>
              </a:solidFill>
              <a:latin typeface="Calibri" panose="020F0502020204030204"/>
              <a:sym typeface="Wingdings" panose="05000000000000000000" pitchFamily="2" charset="2"/>
            </a:endParaRPr>
          </a:p>
          <a:p>
            <a:pPr marL="0" indent="0">
              <a:buNone/>
            </a:pPr>
            <a:endParaRPr lang="fr-FR" sz="2000" b="1" dirty="0">
              <a:solidFill>
                <a:prstClr val="black"/>
              </a:solidFill>
              <a:latin typeface="Calibri" panose="020F0502020204030204"/>
              <a:sym typeface="Wingdings" panose="05000000000000000000" pitchFamily="2" charset="2"/>
            </a:endParaRPr>
          </a:p>
          <a:p>
            <a:endParaRPr lang="fr-FR" sz="2000" b="1" dirty="0">
              <a:solidFill>
                <a:prstClr val="black"/>
              </a:solidFill>
              <a:latin typeface="Calibri" panose="020F0502020204030204"/>
              <a:sym typeface="Wingdings" panose="05000000000000000000" pitchFamily="2" charset="2"/>
            </a:endParaRPr>
          </a:p>
          <a:p>
            <a:pPr>
              <a:lnSpc>
                <a:spcPct val="150000"/>
              </a:lnSpc>
            </a:pPr>
            <a:r>
              <a:rPr lang="fr-FR" sz="2000" b="1" dirty="0">
                <a:solidFill>
                  <a:prstClr val="black"/>
                </a:solidFill>
                <a:latin typeface="Calibri" panose="020F0502020204030204"/>
                <a:sym typeface="Wingdings" panose="05000000000000000000" pitchFamily="2" charset="2"/>
              </a:rPr>
              <a:t>Hospitalisations anténatales :  </a:t>
            </a:r>
            <a:r>
              <a:rPr lang="fr-FR" sz="2000" b="1" dirty="0"/>
              <a:t>   </a:t>
            </a:r>
            <a:r>
              <a:rPr lang="fr-FR" sz="2000" dirty="0"/>
              <a:t>Oui </a:t>
            </a:r>
            <a:r>
              <a:rPr lang="fr-FR" sz="2000" dirty="0">
                <a:sym typeface="Wingdings" panose="05000000000000000000" pitchFamily="2" charset="2"/>
              </a:rPr>
              <a:t>     Non  </a:t>
            </a:r>
          </a:p>
          <a:p>
            <a:pPr lvl="1">
              <a:lnSpc>
                <a:spcPct val="150000"/>
              </a:lnSpc>
              <a:buFont typeface="Wingdings" panose="05000000000000000000" pitchFamily="2" charset="2"/>
              <a:buChar char="Ø"/>
            </a:pPr>
            <a:r>
              <a:rPr lang="fr-FR" sz="2000" dirty="0">
                <a:sym typeface="Wingdings" panose="05000000000000000000" pitchFamily="2" charset="2"/>
              </a:rPr>
              <a:t>Précisions : </a:t>
            </a:r>
            <a:r>
              <a:rPr lang="fr-FR" sz="1800" dirty="0"/>
              <a:t>……………… </a:t>
            </a:r>
          </a:p>
          <a:p>
            <a:endParaRPr lang="fr-FR" sz="1800" dirty="0"/>
          </a:p>
          <a:p>
            <a:endParaRPr lang="fr-FR" sz="2000" i="1" dirty="0"/>
          </a:p>
          <a:p>
            <a:endParaRPr lang="fr-FR" sz="2000" i="1" dirty="0"/>
          </a:p>
        </p:txBody>
      </p:sp>
      <p:sp>
        <p:nvSpPr>
          <p:cNvPr id="5" name="Espace réservé du numéro de diapositive 4">
            <a:extLst>
              <a:ext uri="{FF2B5EF4-FFF2-40B4-BE49-F238E27FC236}">
                <a16:creationId xmlns:a16="http://schemas.microsoft.com/office/drawing/2014/main" id="{D5C39E93-5498-4D24-9B69-98226D02D678}"/>
              </a:ext>
            </a:extLst>
          </p:cNvPr>
          <p:cNvSpPr>
            <a:spLocks noGrp="1"/>
          </p:cNvSpPr>
          <p:nvPr>
            <p:ph type="sldNum" sz="quarter" idx="12"/>
          </p:nvPr>
        </p:nvSpPr>
        <p:spPr/>
        <p:txBody>
          <a:bodyPr/>
          <a:lstStyle/>
          <a:p>
            <a:fld id="{1F296CD6-F585-4F4E-9BDC-72E84E04FBD4}" type="slidenum">
              <a:rPr lang="fr-FR" smtClean="0"/>
              <a:t>7</a:t>
            </a:fld>
            <a:endParaRPr lang="fr-FR"/>
          </a:p>
        </p:txBody>
      </p:sp>
    </p:spTree>
    <p:extLst>
      <p:ext uri="{BB962C8B-B14F-4D97-AF65-F5344CB8AC3E}">
        <p14:creationId xmlns:p14="http://schemas.microsoft.com/office/powerpoint/2010/main" val="3200803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décès</a:t>
            </a:r>
          </a:p>
        </p:txBody>
      </p:sp>
      <p:sp>
        <p:nvSpPr>
          <p:cNvPr id="3" name="Espace réservé du contenu 2"/>
          <p:cNvSpPr>
            <a:spLocks noGrp="1"/>
          </p:cNvSpPr>
          <p:nvPr>
            <p:ph idx="1"/>
          </p:nvPr>
        </p:nvSpPr>
        <p:spPr>
          <a:xfrm>
            <a:off x="838200" y="1418301"/>
            <a:ext cx="10515600" cy="4629766"/>
          </a:xfrm>
        </p:spPr>
        <p:txBody>
          <a:bodyPr>
            <a:normAutofit/>
          </a:bodyPr>
          <a:lstStyle/>
          <a:p>
            <a:r>
              <a:rPr lang="fr-FR" dirty="0"/>
              <a:t>Type de décès :  </a:t>
            </a:r>
            <a:r>
              <a:rPr lang="fr-FR" dirty="0">
                <a:sym typeface="Wingdings"/>
              </a:rPr>
              <a:t></a:t>
            </a:r>
            <a:r>
              <a:rPr lang="fr-FR" dirty="0"/>
              <a:t> MFS	 </a:t>
            </a:r>
            <a:r>
              <a:rPr lang="fr-FR" dirty="0">
                <a:sym typeface="Wingdings"/>
              </a:rPr>
              <a:t></a:t>
            </a:r>
            <a:r>
              <a:rPr lang="fr-FR" dirty="0"/>
              <a:t> Per </a:t>
            </a:r>
            <a:r>
              <a:rPr lang="fr-FR" dirty="0" err="1"/>
              <a:t>partum</a:t>
            </a:r>
            <a:r>
              <a:rPr lang="fr-FR" dirty="0"/>
              <a:t> 	</a:t>
            </a:r>
          </a:p>
          <a:p>
            <a:pPr lvl="0"/>
            <a:r>
              <a:rPr lang="fr-FR" dirty="0"/>
              <a:t>Circonstance de découverte : </a:t>
            </a:r>
          </a:p>
          <a:p>
            <a:pPr marL="0" lvl="0" indent="0">
              <a:buNone/>
            </a:pPr>
            <a:r>
              <a:rPr lang="fr-FR" dirty="0">
                <a:solidFill>
                  <a:prstClr val="black"/>
                </a:solidFill>
                <a:sym typeface="Wingdings"/>
              </a:rPr>
              <a:t>		</a:t>
            </a:r>
            <a:r>
              <a:rPr lang="fr-FR" dirty="0">
                <a:solidFill>
                  <a:prstClr val="black"/>
                </a:solidFill>
              </a:rPr>
              <a:t> consultation programmée</a:t>
            </a:r>
          </a:p>
          <a:p>
            <a:pPr marL="0" lvl="0" indent="0">
              <a:buNone/>
            </a:pPr>
            <a:r>
              <a:rPr lang="fr-FR" dirty="0">
                <a:solidFill>
                  <a:prstClr val="black"/>
                </a:solidFill>
                <a:sym typeface="Wingdings"/>
              </a:rPr>
              <a:t>		</a:t>
            </a:r>
            <a:r>
              <a:rPr lang="fr-FR" dirty="0">
                <a:solidFill>
                  <a:prstClr val="black"/>
                </a:solidFill>
              </a:rPr>
              <a:t> consultation d’urgence, motif (en clair) :</a:t>
            </a:r>
          </a:p>
          <a:p>
            <a:pPr marL="0" lvl="0" indent="0">
              <a:buNone/>
            </a:pPr>
            <a:r>
              <a:rPr lang="fr-FR" dirty="0">
                <a:solidFill>
                  <a:prstClr val="black"/>
                </a:solidFill>
              </a:rPr>
              <a:t>		</a:t>
            </a:r>
            <a:r>
              <a:rPr lang="fr-FR" dirty="0">
                <a:solidFill>
                  <a:prstClr val="black"/>
                </a:solidFill>
                <a:sym typeface="Wingdings"/>
              </a:rPr>
              <a:t> en cours d’hospitalisation, motif (en clair) :</a:t>
            </a:r>
          </a:p>
          <a:p>
            <a:pPr marL="0" lvl="0" indent="0">
              <a:buNone/>
            </a:pPr>
            <a:r>
              <a:rPr lang="fr-FR" dirty="0">
                <a:solidFill>
                  <a:prstClr val="black"/>
                </a:solidFill>
                <a:sym typeface="Wingdings"/>
              </a:rPr>
              <a:t>		 en cours de travail  </a:t>
            </a:r>
          </a:p>
          <a:p>
            <a:pPr marL="0" indent="0">
              <a:buNone/>
            </a:pPr>
            <a:r>
              <a:rPr lang="fr-FR" dirty="0">
                <a:solidFill>
                  <a:prstClr val="black"/>
                </a:solidFill>
                <a:sym typeface="Wingdings"/>
              </a:rPr>
              <a:t>		 Autre, préciser : </a:t>
            </a:r>
          </a:p>
          <a:p>
            <a:pPr marL="0" lvl="0" indent="0">
              <a:buNone/>
            </a:pPr>
            <a:endParaRPr lang="fr-FR" dirty="0">
              <a:solidFill>
                <a:prstClr val="black"/>
              </a:solidFill>
              <a:sym typeface="Wingdings"/>
            </a:endParaRPr>
          </a:p>
          <a:p>
            <a:pPr marL="0" lvl="0" indent="0">
              <a:buNone/>
            </a:pPr>
            <a:endParaRPr lang="fr-FR" dirty="0">
              <a:solidFill>
                <a:prstClr val="black"/>
              </a:solidFill>
            </a:endParaRPr>
          </a:p>
          <a:p>
            <a:pPr marL="0" lvl="0" indent="0">
              <a:buNone/>
            </a:pPr>
            <a:endParaRPr lang="fr-FR" dirty="0">
              <a:solidFill>
                <a:prstClr val="black"/>
              </a:solidFill>
            </a:endParaRPr>
          </a:p>
          <a:p>
            <a:endParaRPr lang="fr-FR" dirty="0"/>
          </a:p>
          <a:p>
            <a:endParaRPr lang="fr-FR" dirty="0"/>
          </a:p>
          <a:p>
            <a:endParaRPr lang="fr-FR" dirty="0"/>
          </a:p>
          <a:p>
            <a:pPr marL="0" indent="0">
              <a:buNone/>
            </a:pPr>
            <a:endParaRPr lang="fr-FR" dirty="0"/>
          </a:p>
        </p:txBody>
      </p:sp>
      <p:graphicFrame>
        <p:nvGraphicFramePr>
          <p:cNvPr id="6" name="Tableau 5"/>
          <p:cNvGraphicFramePr>
            <a:graphicFrameLocks noGrp="1"/>
          </p:cNvGraphicFramePr>
          <p:nvPr>
            <p:extLst>
              <p:ext uri="{D42A27DB-BD31-4B8C-83A1-F6EECF244321}">
                <p14:modId xmlns:p14="http://schemas.microsoft.com/office/powerpoint/2010/main" val="4238777869"/>
              </p:ext>
            </p:extLst>
          </p:nvPr>
        </p:nvGraphicFramePr>
        <p:xfrm>
          <a:off x="871940" y="5250724"/>
          <a:ext cx="8127999" cy="1010920"/>
        </p:xfrm>
        <a:graphic>
          <a:graphicData uri="http://schemas.openxmlformats.org/drawingml/2006/table">
            <a:tbl>
              <a:tblPr firstRow="1" bandRow="1">
                <a:tableStyleId>{00A15C55-8517-42AA-B614-E9B94910E393}</a:tableStyleId>
              </a:tblPr>
              <a:tblGrid>
                <a:gridCol w="2709333">
                  <a:extLst>
                    <a:ext uri="{9D8B030D-6E8A-4147-A177-3AD203B41FA5}">
                      <a16:colId xmlns:a16="http://schemas.microsoft.com/office/drawing/2014/main" val="20000"/>
                    </a:ext>
                  </a:extLst>
                </a:gridCol>
                <a:gridCol w="2709333">
                  <a:extLst>
                    <a:ext uri="{9D8B030D-6E8A-4147-A177-3AD203B41FA5}">
                      <a16:colId xmlns:a16="http://schemas.microsoft.com/office/drawing/2014/main" val="20001"/>
                    </a:ext>
                  </a:extLst>
                </a:gridCol>
                <a:gridCol w="2709333">
                  <a:extLst>
                    <a:ext uri="{9D8B030D-6E8A-4147-A177-3AD203B41FA5}">
                      <a16:colId xmlns:a16="http://schemas.microsoft.com/office/drawing/2014/main" val="20002"/>
                    </a:ext>
                  </a:extLst>
                </a:gridCol>
              </a:tblGrid>
              <a:tr h="370840">
                <a:tc>
                  <a:txBody>
                    <a:bodyPr/>
                    <a:lstStyle/>
                    <a:p>
                      <a:endParaRPr lang="fr-FR"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baseline="0" dirty="0">
                          <a:solidFill>
                            <a:schemeClr val="tx1"/>
                          </a:solidFill>
                        </a:rPr>
                        <a:t>Au moment de la découverte</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fr-FR" dirty="0">
                          <a:solidFill>
                            <a:schemeClr val="tx1"/>
                          </a:solidFill>
                        </a:rPr>
                        <a:t>A</a:t>
                      </a:r>
                      <a:r>
                        <a:rPr lang="fr-FR" baseline="0" dirty="0">
                          <a:solidFill>
                            <a:schemeClr val="tx1"/>
                          </a:solidFill>
                        </a:rPr>
                        <a:t>u moment de l’accouchement</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370840">
                <a:tc>
                  <a:txBody>
                    <a:bodyPr/>
                    <a:lstStyle/>
                    <a:p>
                      <a:pPr algn="ctr"/>
                      <a:r>
                        <a:rPr lang="fr-FR" b="1" dirty="0"/>
                        <a:t>AG vérifié </a:t>
                      </a:r>
                      <a:r>
                        <a:rPr lang="fr-FR" b="1" baseline="0" dirty="0"/>
                        <a:t>(SA + J)</a:t>
                      </a:r>
                      <a:endParaRPr lang="fr-F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896330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57BDB316-540E-49CF-AB64-1302EF72BDF8}"/>
              </a:ext>
            </a:extLst>
          </p:cNvPr>
          <p:cNvSpPr>
            <a:spLocks noGrp="1"/>
          </p:cNvSpPr>
          <p:nvPr>
            <p:ph type="title"/>
          </p:nvPr>
        </p:nvSpPr>
        <p:spPr>
          <a:xfrm>
            <a:off x="838200" y="365126"/>
            <a:ext cx="10515600" cy="709695"/>
          </a:xfrm>
        </p:spPr>
        <p:txBody>
          <a:bodyPr>
            <a:normAutofit/>
          </a:bodyPr>
          <a:lstStyle/>
          <a:p>
            <a:r>
              <a:rPr lang="fr-FR" sz="3600" b="1" dirty="0">
                <a:latin typeface="+mn-lt"/>
              </a:rPr>
              <a:t>ACCOUCHEMENT (1)</a:t>
            </a:r>
          </a:p>
        </p:txBody>
      </p:sp>
      <p:sp>
        <p:nvSpPr>
          <p:cNvPr id="6" name="Espace réservé du contenu 2">
            <a:extLst>
              <a:ext uri="{FF2B5EF4-FFF2-40B4-BE49-F238E27FC236}">
                <a16:creationId xmlns:a16="http://schemas.microsoft.com/office/drawing/2014/main" id="{54102DDF-0D34-4C68-BED5-CB6BE2AE6048}"/>
              </a:ext>
            </a:extLst>
          </p:cNvPr>
          <p:cNvSpPr>
            <a:spLocks noGrp="1"/>
          </p:cNvSpPr>
          <p:nvPr>
            <p:ph idx="1"/>
          </p:nvPr>
        </p:nvSpPr>
        <p:spPr>
          <a:xfrm>
            <a:off x="1467852" y="1205948"/>
            <a:ext cx="9256295" cy="5031079"/>
          </a:xfrm>
          <a:ln>
            <a:solidFill>
              <a:schemeClr val="accent5">
                <a:lumMod val="75000"/>
              </a:schemeClr>
            </a:solidFill>
          </a:ln>
        </p:spPr>
        <p:txBody>
          <a:bodyPr>
            <a:normAutofit/>
          </a:bodyPr>
          <a:lstStyle/>
          <a:p>
            <a:endParaRPr lang="fr-FR" sz="500" dirty="0"/>
          </a:p>
          <a:p>
            <a:r>
              <a:rPr lang="fr-FR" sz="2000" b="1" dirty="0"/>
              <a:t>Réalisation d’un transfert in-utéro :     </a:t>
            </a:r>
            <a:r>
              <a:rPr lang="fr-FR" sz="2000" dirty="0"/>
              <a:t>Oui </a:t>
            </a:r>
            <a:r>
              <a:rPr lang="fr-FR" sz="2000" dirty="0">
                <a:sym typeface="Wingdings" panose="05000000000000000000" pitchFamily="2" charset="2"/>
              </a:rPr>
              <a:t>     Non  </a:t>
            </a:r>
          </a:p>
          <a:p>
            <a:r>
              <a:rPr lang="fr-FR" sz="2000" b="1" dirty="0"/>
              <a:t>Si oui :</a:t>
            </a:r>
          </a:p>
          <a:p>
            <a:pPr lvl="1">
              <a:buFont typeface="Wingdings" panose="05000000000000000000" pitchFamily="2" charset="2"/>
              <a:buChar char="Ø"/>
            </a:pPr>
            <a:r>
              <a:rPr lang="fr-FR" sz="1800" dirty="0"/>
              <a:t>Terme : ……. SA</a:t>
            </a:r>
          </a:p>
          <a:p>
            <a:pPr lvl="1">
              <a:buFont typeface="Wingdings" panose="05000000000000000000" pitchFamily="2" charset="2"/>
              <a:buChar char="Ø"/>
            </a:pPr>
            <a:r>
              <a:rPr lang="fr-FR" sz="1800" dirty="0"/>
              <a:t>Motif : ………</a:t>
            </a:r>
          </a:p>
          <a:p>
            <a:pPr lvl="1">
              <a:buFont typeface="Wingdings" panose="05000000000000000000" pitchFamily="2" charset="2"/>
              <a:buChar char="Ø"/>
            </a:pPr>
            <a:r>
              <a:rPr lang="fr-FR" sz="1800" dirty="0"/>
              <a:t>Type de la maternité de départ :     I </a:t>
            </a:r>
            <a:r>
              <a:rPr lang="fr-FR" sz="1800" dirty="0">
                <a:sym typeface="Wingdings" panose="05000000000000000000" pitchFamily="2" charset="2"/>
              </a:rPr>
              <a:t>     IIA      IIB      III </a:t>
            </a:r>
            <a:endParaRPr lang="fr-FR" sz="1800" i="1" dirty="0"/>
          </a:p>
          <a:p>
            <a:r>
              <a:rPr lang="fr-FR" sz="2000" b="1" dirty="0" smtClean="0"/>
              <a:t>Type </a:t>
            </a:r>
            <a:r>
              <a:rPr lang="fr-FR" sz="2000" b="1" dirty="0"/>
              <a:t>de la maternité où a eu lieu l’accouchement :     </a:t>
            </a:r>
            <a:r>
              <a:rPr lang="fr-FR" sz="2000" dirty="0"/>
              <a:t>I </a:t>
            </a:r>
            <a:r>
              <a:rPr lang="fr-FR" sz="2000" dirty="0">
                <a:sym typeface="Wingdings" panose="05000000000000000000" pitchFamily="2" charset="2"/>
              </a:rPr>
              <a:t></a:t>
            </a:r>
            <a:r>
              <a:rPr lang="fr-FR" sz="2000" dirty="0"/>
              <a:t>     IIA </a:t>
            </a:r>
            <a:r>
              <a:rPr lang="fr-FR" sz="2000" dirty="0">
                <a:sym typeface="Wingdings" panose="05000000000000000000" pitchFamily="2" charset="2"/>
              </a:rPr>
              <a:t>   </a:t>
            </a:r>
            <a:r>
              <a:rPr lang="fr-FR" sz="2000" dirty="0"/>
              <a:t>  IIB </a:t>
            </a:r>
            <a:r>
              <a:rPr lang="fr-FR" sz="2000" dirty="0">
                <a:sym typeface="Wingdings" panose="05000000000000000000" pitchFamily="2" charset="2"/>
              </a:rPr>
              <a:t>   </a:t>
            </a:r>
            <a:r>
              <a:rPr lang="fr-FR" sz="2000" dirty="0"/>
              <a:t>  III </a:t>
            </a:r>
            <a:r>
              <a:rPr lang="fr-FR" sz="2000" dirty="0">
                <a:sym typeface="Wingdings" panose="05000000000000000000" pitchFamily="2" charset="2"/>
              </a:rPr>
              <a:t></a:t>
            </a:r>
            <a:r>
              <a:rPr lang="fr-FR" sz="2000" dirty="0"/>
              <a:t> </a:t>
            </a:r>
          </a:p>
          <a:p>
            <a:r>
              <a:rPr lang="fr-FR" sz="2000" b="1" dirty="0" smtClean="0"/>
              <a:t>Mise </a:t>
            </a:r>
            <a:r>
              <a:rPr lang="fr-FR" sz="2000" b="1" dirty="0"/>
              <a:t>en travail :     </a:t>
            </a:r>
            <a:r>
              <a:rPr lang="fr-FR" sz="2000" dirty="0"/>
              <a:t>Spontanée </a:t>
            </a:r>
            <a:r>
              <a:rPr lang="fr-FR" sz="2000" dirty="0">
                <a:sym typeface="Wingdings" panose="05000000000000000000" pitchFamily="2" charset="2"/>
              </a:rPr>
              <a:t>     </a:t>
            </a:r>
            <a:r>
              <a:rPr lang="fr-FR" sz="2000" dirty="0"/>
              <a:t>Déclenchement </a:t>
            </a:r>
            <a:r>
              <a:rPr lang="fr-FR" sz="2000" dirty="0">
                <a:sym typeface="Wingdings" panose="05000000000000000000" pitchFamily="2" charset="2"/>
              </a:rPr>
              <a:t></a:t>
            </a:r>
          </a:p>
          <a:p>
            <a:r>
              <a:rPr lang="fr-FR" sz="2000" b="1" dirty="0"/>
              <a:t>Si déclenchement :   </a:t>
            </a:r>
          </a:p>
          <a:p>
            <a:pPr marL="0" indent="0">
              <a:buNone/>
            </a:pPr>
            <a:r>
              <a:rPr lang="fr-FR" sz="1800" dirty="0"/>
              <a:t>     </a:t>
            </a:r>
            <a:r>
              <a:rPr lang="fr-FR" sz="2000" dirty="0"/>
              <a:t>Maturation cervicale </a:t>
            </a:r>
            <a:r>
              <a:rPr lang="fr-FR" sz="2000" dirty="0">
                <a:sym typeface="Wingdings" panose="05000000000000000000" pitchFamily="2" charset="2"/>
              </a:rPr>
              <a:t>     </a:t>
            </a:r>
            <a:r>
              <a:rPr lang="fr-FR" sz="2000" dirty="0"/>
              <a:t>Prostaglandines </a:t>
            </a:r>
            <a:r>
              <a:rPr lang="fr-FR" sz="2000" dirty="0">
                <a:sym typeface="Wingdings" panose="05000000000000000000" pitchFamily="2" charset="2"/>
              </a:rPr>
              <a:t>     </a:t>
            </a:r>
            <a:r>
              <a:rPr lang="fr-FR" sz="2000" dirty="0"/>
              <a:t>Autre, précisez : ………………  </a:t>
            </a:r>
          </a:p>
          <a:p>
            <a:r>
              <a:rPr lang="fr-FR" sz="2000" b="1" dirty="0"/>
              <a:t>Présentation :</a:t>
            </a:r>
            <a:r>
              <a:rPr lang="fr-FR" sz="2000" dirty="0"/>
              <a:t>     Céphalique </a:t>
            </a:r>
            <a:r>
              <a:rPr lang="fr-FR" sz="2000" dirty="0">
                <a:sym typeface="Wingdings" panose="05000000000000000000" pitchFamily="2" charset="2"/>
              </a:rPr>
              <a:t>  </a:t>
            </a:r>
            <a:r>
              <a:rPr lang="fr-FR" sz="2000" dirty="0"/>
              <a:t>   Siège </a:t>
            </a:r>
            <a:r>
              <a:rPr lang="fr-FR" sz="2000" dirty="0">
                <a:sym typeface="Wingdings" panose="05000000000000000000" pitchFamily="2" charset="2"/>
              </a:rPr>
              <a:t>    </a:t>
            </a:r>
            <a:r>
              <a:rPr lang="fr-FR" sz="2000" dirty="0"/>
              <a:t>Transverse </a:t>
            </a:r>
            <a:r>
              <a:rPr lang="fr-FR" sz="2000" dirty="0">
                <a:sym typeface="Wingdings" panose="05000000000000000000" pitchFamily="2" charset="2"/>
              </a:rPr>
              <a:t> </a:t>
            </a:r>
            <a:endParaRPr lang="fr-FR" sz="2000" dirty="0"/>
          </a:p>
        </p:txBody>
      </p:sp>
      <p:sp>
        <p:nvSpPr>
          <p:cNvPr id="2" name="Espace réservé du numéro de diapositive 1">
            <a:extLst>
              <a:ext uri="{FF2B5EF4-FFF2-40B4-BE49-F238E27FC236}">
                <a16:creationId xmlns:a16="http://schemas.microsoft.com/office/drawing/2014/main" id="{B6A504EF-4DE1-4CC9-B1BE-8423E4631B14}"/>
              </a:ext>
            </a:extLst>
          </p:cNvPr>
          <p:cNvSpPr>
            <a:spLocks noGrp="1"/>
          </p:cNvSpPr>
          <p:nvPr>
            <p:ph type="sldNum" sz="quarter" idx="12"/>
          </p:nvPr>
        </p:nvSpPr>
        <p:spPr/>
        <p:txBody>
          <a:bodyPr/>
          <a:lstStyle/>
          <a:p>
            <a:fld id="{1F296CD6-F585-4F4E-9BDC-72E84E04FBD4}" type="slidenum">
              <a:rPr lang="fr-FR" smtClean="0"/>
              <a:t>9</a:t>
            </a:fld>
            <a:endParaRPr lang="fr-FR"/>
          </a:p>
        </p:txBody>
      </p:sp>
    </p:spTree>
    <p:extLst>
      <p:ext uri="{BB962C8B-B14F-4D97-AF65-F5344CB8AC3E}">
        <p14:creationId xmlns:p14="http://schemas.microsoft.com/office/powerpoint/2010/main" val="90484250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TM10001114[[fn=Galerie]]</Template>
  <TotalTime>513</TotalTime>
  <Words>1617</Words>
  <Application>Microsoft Office PowerPoint</Application>
  <PresentationFormat>Grand écran</PresentationFormat>
  <Paragraphs>318</Paragraphs>
  <Slides>21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21</vt:i4>
      </vt:variant>
    </vt:vector>
  </HeadingPairs>
  <TitlesOfParts>
    <vt:vector size="27" baseType="lpstr">
      <vt:lpstr>Arial</vt:lpstr>
      <vt:lpstr>Calibri</vt:lpstr>
      <vt:lpstr>Calibri Light</vt:lpstr>
      <vt:lpstr>Courier New</vt:lpstr>
      <vt:lpstr>Wingdings</vt:lpstr>
      <vt:lpstr>Thème Office</vt:lpstr>
      <vt:lpstr>RMM Décès fœtal</vt:lpstr>
      <vt:lpstr>Aide au remplissage</vt:lpstr>
      <vt:lpstr>CARACTERISTIQUES MATERNELLES</vt:lpstr>
      <vt:lpstr>Antécédents obstétricaux :</vt:lpstr>
      <vt:lpstr>SUIVI DE LA GROSSESSE (1)</vt:lpstr>
      <vt:lpstr>SUIVI DE LA GROSSESSE (2)</vt:lpstr>
      <vt:lpstr>Présentation PowerPoint</vt:lpstr>
      <vt:lpstr>Le décès</vt:lpstr>
      <vt:lpstr>ACCOUCHEMENT (1)</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Le décès</vt:lpstr>
      <vt:lpstr>Recherche de la cause du décès</vt:lpstr>
      <vt:lpstr>Codage PMSI versant maternel </vt:lpstr>
      <vt:lpstr>Codage PMSI versant fœtal </vt:lpstr>
      <vt:lpstr>Conformité de l’enregistrement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RMM Décès fœtal</dc:title>
  <dc:creator>amandine aranda</dc:creator>
  <cp:lastModifiedBy>CREUTZ Margaux</cp:lastModifiedBy>
  <cp:revision>52</cp:revision>
  <dcterms:created xsi:type="dcterms:W3CDTF">2019-05-17T06:56:14Z</dcterms:created>
  <dcterms:modified xsi:type="dcterms:W3CDTF">2023-11-28T09:14:15Z</dcterms:modified>
</cp:coreProperties>
</file>