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8" r:id="rId3"/>
    <p:sldId id="272" r:id="rId4"/>
    <p:sldId id="257" r:id="rId5"/>
    <p:sldId id="273" r:id="rId6"/>
    <p:sldId id="274" r:id="rId7"/>
    <p:sldId id="275" r:id="rId8"/>
    <p:sldId id="269" r:id="rId9"/>
    <p:sldId id="276" r:id="rId10"/>
    <p:sldId id="277" r:id="rId11"/>
    <p:sldId id="278" r:id="rId12"/>
    <p:sldId id="279" r:id="rId13"/>
    <p:sldId id="280" r:id="rId14"/>
    <p:sldId id="281" r:id="rId15"/>
    <p:sldId id="282" r:id="rId16"/>
    <p:sldId id="284" r:id="rId17"/>
    <p:sldId id="266" r:id="rId18"/>
    <p:sldId id="267" r:id="rId19"/>
    <p:sldId id="270" r:id="rId20"/>
    <p:sldId id="271" r:id="rId21"/>
    <p:sldId id="285" r:id="rId22"/>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284E427A-3D55-4303-BF80-6455036E1DE7}" styleName="Style à thème 1 - Accentuation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5" d="100"/>
          <a:sy n="115" d="100"/>
        </p:scale>
        <p:origin x="432" y="10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F24C663-3C27-43BC-99E9-B9C690048EF4}"/>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0FA0D2B9-F4A9-4AAE-BF16-FBB2508B34A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F904C465-83C3-43F8-92B6-04BDF75E6BD0}"/>
              </a:ext>
            </a:extLst>
          </p:cNvPr>
          <p:cNvSpPr>
            <a:spLocks noGrp="1"/>
          </p:cNvSpPr>
          <p:nvPr>
            <p:ph type="dt" sz="half" idx="10"/>
          </p:nvPr>
        </p:nvSpPr>
        <p:spPr/>
        <p:txBody>
          <a:bodyPr/>
          <a:lstStyle/>
          <a:p>
            <a:fld id="{0860F817-33B8-4AA9-A52D-D1DC2EDCDCC7}" type="datetimeFigureOut">
              <a:rPr lang="fr-FR" smtClean="0"/>
              <a:t>28/11/2023</a:t>
            </a:fld>
            <a:endParaRPr lang="fr-FR"/>
          </a:p>
        </p:txBody>
      </p:sp>
      <p:sp>
        <p:nvSpPr>
          <p:cNvPr id="5" name="Espace réservé du pied de page 4">
            <a:extLst>
              <a:ext uri="{FF2B5EF4-FFF2-40B4-BE49-F238E27FC236}">
                <a16:creationId xmlns:a16="http://schemas.microsoft.com/office/drawing/2014/main" id="{E1CF46E1-1BDF-4F18-80C7-B79112DF1303}"/>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5594557A-CE33-4A85-A4D9-6FC57DD1D11B}"/>
              </a:ext>
            </a:extLst>
          </p:cNvPr>
          <p:cNvSpPr>
            <a:spLocks noGrp="1"/>
          </p:cNvSpPr>
          <p:nvPr>
            <p:ph type="sldNum" sz="quarter" idx="12"/>
          </p:nvPr>
        </p:nvSpPr>
        <p:spPr/>
        <p:txBody>
          <a:bodyPr/>
          <a:lstStyle/>
          <a:p>
            <a:fld id="{D5A5BDED-90D6-4721-8094-BCAC059B2F20}" type="slidenum">
              <a:rPr lang="fr-FR" smtClean="0"/>
              <a:t>‹N°›</a:t>
            </a:fld>
            <a:endParaRPr lang="fr-FR"/>
          </a:p>
        </p:txBody>
      </p:sp>
    </p:spTree>
    <p:extLst>
      <p:ext uri="{BB962C8B-B14F-4D97-AF65-F5344CB8AC3E}">
        <p14:creationId xmlns:p14="http://schemas.microsoft.com/office/powerpoint/2010/main" val="3605854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74DA7A8-B5DA-495F-BF9C-E79B2183FE30}"/>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740B4DD5-21FE-4C69-9F22-246AB8E4D8FC}"/>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65FB4312-0BAD-4F10-9D88-FEFC7B675519}"/>
              </a:ext>
            </a:extLst>
          </p:cNvPr>
          <p:cNvSpPr>
            <a:spLocks noGrp="1"/>
          </p:cNvSpPr>
          <p:nvPr>
            <p:ph type="dt" sz="half" idx="10"/>
          </p:nvPr>
        </p:nvSpPr>
        <p:spPr/>
        <p:txBody>
          <a:bodyPr/>
          <a:lstStyle/>
          <a:p>
            <a:fld id="{0860F817-33B8-4AA9-A52D-D1DC2EDCDCC7}" type="datetimeFigureOut">
              <a:rPr lang="fr-FR" smtClean="0"/>
              <a:t>28/11/2023</a:t>
            </a:fld>
            <a:endParaRPr lang="fr-FR"/>
          </a:p>
        </p:txBody>
      </p:sp>
      <p:sp>
        <p:nvSpPr>
          <p:cNvPr id="5" name="Espace réservé du pied de page 4">
            <a:extLst>
              <a:ext uri="{FF2B5EF4-FFF2-40B4-BE49-F238E27FC236}">
                <a16:creationId xmlns:a16="http://schemas.microsoft.com/office/drawing/2014/main" id="{363FACC5-764C-40B0-8216-3E9C70D1C24F}"/>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4B7A4C0C-7E47-41D8-B327-F886E8698FFE}"/>
              </a:ext>
            </a:extLst>
          </p:cNvPr>
          <p:cNvSpPr>
            <a:spLocks noGrp="1"/>
          </p:cNvSpPr>
          <p:nvPr>
            <p:ph type="sldNum" sz="quarter" idx="12"/>
          </p:nvPr>
        </p:nvSpPr>
        <p:spPr/>
        <p:txBody>
          <a:bodyPr/>
          <a:lstStyle/>
          <a:p>
            <a:fld id="{D5A5BDED-90D6-4721-8094-BCAC059B2F20}" type="slidenum">
              <a:rPr lang="fr-FR" smtClean="0"/>
              <a:t>‹N°›</a:t>
            </a:fld>
            <a:endParaRPr lang="fr-FR"/>
          </a:p>
        </p:txBody>
      </p:sp>
    </p:spTree>
    <p:extLst>
      <p:ext uri="{BB962C8B-B14F-4D97-AF65-F5344CB8AC3E}">
        <p14:creationId xmlns:p14="http://schemas.microsoft.com/office/powerpoint/2010/main" val="11445693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0750677E-668A-49A8-B963-C6CC7835AB1E}"/>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EFC09380-F605-4099-8056-712A677CE3A9}"/>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8AC8241-6373-4B46-A395-65EF92E8E317}"/>
              </a:ext>
            </a:extLst>
          </p:cNvPr>
          <p:cNvSpPr>
            <a:spLocks noGrp="1"/>
          </p:cNvSpPr>
          <p:nvPr>
            <p:ph type="dt" sz="half" idx="10"/>
          </p:nvPr>
        </p:nvSpPr>
        <p:spPr/>
        <p:txBody>
          <a:bodyPr/>
          <a:lstStyle/>
          <a:p>
            <a:fld id="{0860F817-33B8-4AA9-A52D-D1DC2EDCDCC7}" type="datetimeFigureOut">
              <a:rPr lang="fr-FR" smtClean="0"/>
              <a:t>28/11/2023</a:t>
            </a:fld>
            <a:endParaRPr lang="fr-FR"/>
          </a:p>
        </p:txBody>
      </p:sp>
      <p:sp>
        <p:nvSpPr>
          <p:cNvPr id="5" name="Espace réservé du pied de page 4">
            <a:extLst>
              <a:ext uri="{FF2B5EF4-FFF2-40B4-BE49-F238E27FC236}">
                <a16:creationId xmlns:a16="http://schemas.microsoft.com/office/drawing/2014/main" id="{94FC08EC-6122-4055-8507-6D34CA310CFA}"/>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689AE41B-625E-4C98-851E-22100DF0DEBA}"/>
              </a:ext>
            </a:extLst>
          </p:cNvPr>
          <p:cNvSpPr>
            <a:spLocks noGrp="1"/>
          </p:cNvSpPr>
          <p:nvPr>
            <p:ph type="sldNum" sz="quarter" idx="12"/>
          </p:nvPr>
        </p:nvSpPr>
        <p:spPr/>
        <p:txBody>
          <a:bodyPr/>
          <a:lstStyle/>
          <a:p>
            <a:fld id="{D5A5BDED-90D6-4721-8094-BCAC059B2F20}" type="slidenum">
              <a:rPr lang="fr-FR" smtClean="0"/>
              <a:t>‹N°›</a:t>
            </a:fld>
            <a:endParaRPr lang="fr-FR"/>
          </a:p>
        </p:txBody>
      </p:sp>
    </p:spTree>
    <p:extLst>
      <p:ext uri="{BB962C8B-B14F-4D97-AF65-F5344CB8AC3E}">
        <p14:creationId xmlns:p14="http://schemas.microsoft.com/office/powerpoint/2010/main" val="25289566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A791151-0269-41AA-802B-7CE78858355D}"/>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07FCDDB6-4058-4F42-9D8F-AAB98BA3C383}"/>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BFB737FF-124F-4843-8D78-1972999EFD85}"/>
              </a:ext>
            </a:extLst>
          </p:cNvPr>
          <p:cNvSpPr>
            <a:spLocks noGrp="1"/>
          </p:cNvSpPr>
          <p:nvPr>
            <p:ph type="dt" sz="half" idx="10"/>
          </p:nvPr>
        </p:nvSpPr>
        <p:spPr/>
        <p:txBody>
          <a:bodyPr/>
          <a:lstStyle/>
          <a:p>
            <a:fld id="{0860F817-33B8-4AA9-A52D-D1DC2EDCDCC7}" type="datetimeFigureOut">
              <a:rPr lang="fr-FR" smtClean="0"/>
              <a:t>28/11/2023</a:t>
            </a:fld>
            <a:endParaRPr lang="fr-FR"/>
          </a:p>
        </p:txBody>
      </p:sp>
      <p:sp>
        <p:nvSpPr>
          <p:cNvPr id="5" name="Espace réservé du pied de page 4">
            <a:extLst>
              <a:ext uri="{FF2B5EF4-FFF2-40B4-BE49-F238E27FC236}">
                <a16:creationId xmlns:a16="http://schemas.microsoft.com/office/drawing/2014/main" id="{AD0B010A-A4D7-4920-BC3B-8AD5EEE6D84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CA4B1662-FF9E-4503-A69F-F82956B9A321}"/>
              </a:ext>
            </a:extLst>
          </p:cNvPr>
          <p:cNvSpPr>
            <a:spLocks noGrp="1"/>
          </p:cNvSpPr>
          <p:nvPr>
            <p:ph type="sldNum" sz="quarter" idx="12"/>
          </p:nvPr>
        </p:nvSpPr>
        <p:spPr/>
        <p:txBody>
          <a:bodyPr/>
          <a:lstStyle/>
          <a:p>
            <a:fld id="{D5A5BDED-90D6-4721-8094-BCAC059B2F20}" type="slidenum">
              <a:rPr lang="fr-FR" smtClean="0"/>
              <a:t>‹N°›</a:t>
            </a:fld>
            <a:endParaRPr lang="fr-FR"/>
          </a:p>
        </p:txBody>
      </p:sp>
    </p:spTree>
    <p:extLst>
      <p:ext uri="{BB962C8B-B14F-4D97-AF65-F5344CB8AC3E}">
        <p14:creationId xmlns:p14="http://schemas.microsoft.com/office/powerpoint/2010/main" val="24401067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1AD3DB2-9EFD-4C7D-9039-1C1ECC57E85F}"/>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3192A8BB-6E55-4D37-A233-CBD3FB4CC55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8C263901-E365-402D-AB55-ABC77EF7ADB3}"/>
              </a:ext>
            </a:extLst>
          </p:cNvPr>
          <p:cNvSpPr>
            <a:spLocks noGrp="1"/>
          </p:cNvSpPr>
          <p:nvPr>
            <p:ph type="dt" sz="half" idx="10"/>
          </p:nvPr>
        </p:nvSpPr>
        <p:spPr/>
        <p:txBody>
          <a:bodyPr/>
          <a:lstStyle/>
          <a:p>
            <a:fld id="{0860F817-33B8-4AA9-A52D-D1DC2EDCDCC7}" type="datetimeFigureOut">
              <a:rPr lang="fr-FR" smtClean="0"/>
              <a:t>28/11/2023</a:t>
            </a:fld>
            <a:endParaRPr lang="fr-FR"/>
          </a:p>
        </p:txBody>
      </p:sp>
      <p:sp>
        <p:nvSpPr>
          <p:cNvPr id="5" name="Espace réservé du pied de page 4">
            <a:extLst>
              <a:ext uri="{FF2B5EF4-FFF2-40B4-BE49-F238E27FC236}">
                <a16:creationId xmlns:a16="http://schemas.microsoft.com/office/drawing/2014/main" id="{96364C93-AB8B-49D6-B328-C6A59E2CD162}"/>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3AC0205F-AFA2-4682-AFEE-CC17A920DA1E}"/>
              </a:ext>
            </a:extLst>
          </p:cNvPr>
          <p:cNvSpPr>
            <a:spLocks noGrp="1"/>
          </p:cNvSpPr>
          <p:nvPr>
            <p:ph type="sldNum" sz="quarter" idx="12"/>
          </p:nvPr>
        </p:nvSpPr>
        <p:spPr/>
        <p:txBody>
          <a:bodyPr/>
          <a:lstStyle/>
          <a:p>
            <a:fld id="{D5A5BDED-90D6-4721-8094-BCAC059B2F20}" type="slidenum">
              <a:rPr lang="fr-FR" smtClean="0"/>
              <a:t>‹N°›</a:t>
            </a:fld>
            <a:endParaRPr lang="fr-FR"/>
          </a:p>
        </p:txBody>
      </p:sp>
    </p:spTree>
    <p:extLst>
      <p:ext uri="{BB962C8B-B14F-4D97-AF65-F5344CB8AC3E}">
        <p14:creationId xmlns:p14="http://schemas.microsoft.com/office/powerpoint/2010/main" val="41734551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6351FB6-4F22-461D-A561-82A4329746C7}"/>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718F0F3C-006A-4259-B0B7-252228EE21FC}"/>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33748DCC-BC52-465C-9B84-827EEDA17BCC}"/>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1DE34D56-D905-495A-BA65-36A1D1378559}"/>
              </a:ext>
            </a:extLst>
          </p:cNvPr>
          <p:cNvSpPr>
            <a:spLocks noGrp="1"/>
          </p:cNvSpPr>
          <p:nvPr>
            <p:ph type="dt" sz="half" idx="10"/>
          </p:nvPr>
        </p:nvSpPr>
        <p:spPr/>
        <p:txBody>
          <a:bodyPr/>
          <a:lstStyle/>
          <a:p>
            <a:fld id="{0860F817-33B8-4AA9-A52D-D1DC2EDCDCC7}" type="datetimeFigureOut">
              <a:rPr lang="fr-FR" smtClean="0"/>
              <a:t>28/11/2023</a:t>
            </a:fld>
            <a:endParaRPr lang="fr-FR"/>
          </a:p>
        </p:txBody>
      </p:sp>
      <p:sp>
        <p:nvSpPr>
          <p:cNvPr id="6" name="Espace réservé du pied de page 5">
            <a:extLst>
              <a:ext uri="{FF2B5EF4-FFF2-40B4-BE49-F238E27FC236}">
                <a16:creationId xmlns:a16="http://schemas.microsoft.com/office/drawing/2014/main" id="{F3C0506F-D547-4098-A42B-0681929C3A4D}"/>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E1DA026C-8735-411E-9B38-EBD3BF8F9A2E}"/>
              </a:ext>
            </a:extLst>
          </p:cNvPr>
          <p:cNvSpPr>
            <a:spLocks noGrp="1"/>
          </p:cNvSpPr>
          <p:nvPr>
            <p:ph type="sldNum" sz="quarter" idx="12"/>
          </p:nvPr>
        </p:nvSpPr>
        <p:spPr/>
        <p:txBody>
          <a:bodyPr/>
          <a:lstStyle/>
          <a:p>
            <a:fld id="{D5A5BDED-90D6-4721-8094-BCAC059B2F20}" type="slidenum">
              <a:rPr lang="fr-FR" smtClean="0"/>
              <a:t>‹N°›</a:t>
            </a:fld>
            <a:endParaRPr lang="fr-FR"/>
          </a:p>
        </p:txBody>
      </p:sp>
    </p:spTree>
    <p:extLst>
      <p:ext uri="{BB962C8B-B14F-4D97-AF65-F5344CB8AC3E}">
        <p14:creationId xmlns:p14="http://schemas.microsoft.com/office/powerpoint/2010/main" val="5069665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DED6DA9-E02E-4D8E-83E2-EAD1BFABF6E4}"/>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D403A696-9FC4-427D-856B-7CC10FC3E9B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CC998FA2-875A-4BAC-A3AF-0B17F8560B11}"/>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01522A30-AF88-4510-A223-5B062E53BE8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9B39A671-A0DB-441C-A298-C9EE1A0CD06E}"/>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5406483A-9727-4397-A606-2D4575F8726F}"/>
              </a:ext>
            </a:extLst>
          </p:cNvPr>
          <p:cNvSpPr>
            <a:spLocks noGrp="1"/>
          </p:cNvSpPr>
          <p:nvPr>
            <p:ph type="dt" sz="half" idx="10"/>
          </p:nvPr>
        </p:nvSpPr>
        <p:spPr/>
        <p:txBody>
          <a:bodyPr/>
          <a:lstStyle/>
          <a:p>
            <a:fld id="{0860F817-33B8-4AA9-A52D-D1DC2EDCDCC7}" type="datetimeFigureOut">
              <a:rPr lang="fr-FR" smtClean="0"/>
              <a:t>28/11/2023</a:t>
            </a:fld>
            <a:endParaRPr lang="fr-FR"/>
          </a:p>
        </p:txBody>
      </p:sp>
      <p:sp>
        <p:nvSpPr>
          <p:cNvPr id="8" name="Espace réservé du pied de page 7">
            <a:extLst>
              <a:ext uri="{FF2B5EF4-FFF2-40B4-BE49-F238E27FC236}">
                <a16:creationId xmlns:a16="http://schemas.microsoft.com/office/drawing/2014/main" id="{F63159EA-02CA-44FF-B7FC-3844A26E1B1F}"/>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9FA7D9AF-BE7E-40D5-9CA3-7E69D8BF8F07}"/>
              </a:ext>
            </a:extLst>
          </p:cNvPr>
          <p:cNvSpPr>
            <a:spLocks noGrp="1"/>
          </p:cNvSpPr>
          <p:nvPr>
            <p:ph type="sldNum" sz="quarter" idx="12"/>
          </p:nvPr>
        </p:nvSpPr>
        <p:spPr/>
        <p:txBody>
          <a:bodyPr/>
          <a:lstStyle/>
          <a:p>
            <a:fld id="{D5A5BDED-90D6-4721-8094-BCAC059B2F20}" type="slidenum">
              <a:rPr lang="fr-FR" smtClean="0"/>
              <a:t>‹N°›</a:t>
            </a:fld>
            <a:endParaRPr lang="fr-FR"/>
          </a:p>
        </p:txBody>
      </p:sp>
    </p:spTree>
    <p:extLst>
      <p:ext uri="{BB962C8B-B14F-4D97-AF65-F5344CB8AC3E}">
        <p14:creationId xmlns:p14="http://schemas.microsoft.com/office/powerpoint/2010/main" val="25465067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12C1AE2-F86A-46F3-A516-E5AC989F6A6D}"/>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930DA058-E22C-4C38-BF1E-26B22A6A942E}"/>
              </a:ext>
            </a:extLst>
          </p:cNvPr>
          <p:cNvSpPr>
            <a:spLocks noGrp="1"/>
          </p:cNvSpPr>
          <p:nvPr>
            <p:ph type="dt" sz="half" idx="10"/>
          </p:nvPr>
        </p:nvSpPr>
        <p:spPr/>
        <p:txBody>
          <a:bodyPr/>
          <a:lstStyle/>
          <a:p>
            <a:fld id="{0860F817-33B8-4AA9-A52D-D1DC2EDCDCC7}" type="datetimeFigureOut">
              <a:rPr lang="fr-FR" smtClean="0"/>
              <a:t>28/11/2023</a:t>
            </a:fld>
            <a:endParaRPr lang="fr-FR"/>
          </a:p>
        </p:txBody>
      </p:sp>
      <p:sp>
        <p:nvSpPr>
          <p:cNvPr id="4" name="Espace réservé du pied de page 3">
            <a:extLst>
              <a:ext uri="{FF2B5EF4-FFF2-40B4-BE49-F238E27FC236}">
                <a16:creationId xmlns:a16="http://schemas.microsoft.com/office/drawing/2014/main" id="{C9CF8A69-64B8-434E-8174-A07E36C57B45}"/>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57FD42A9-72C2-48E4-B7A5-E134B2FBA650}"/>
              </a:ext>
            </a:extLst>
          </p:cNvPr>
          <p:cNvSpPr>
            <a:spLocks noGrp="1"/>
          </p:cNvSpPr>
          <p:nvPr>
            <p:ph type="sldNum" sz="quarter" idx="12"/>
          </p:nvPr>
        </p:nvSpPr>
        <p:spPr/>
        <p:txBody>
          <a:bodyPr/>
          <a:lstStyle/>
          <a:p>
            <a:fld id="{D5A5BDED-90D6-4721-8094-BCAC059B2F20}" type="slidenum">
              <a:rPr lang="fr-FR" smtClean="0"/>
              <a:t>‹N°›</a:t>
            </a:fld>
            <a:endParaRPr lang="fr-FR"/>
          </a:p>
        </p:txBody>
      </p:sp>
    </p:spTree>
    <p:extLst>
      <p:ext uri="{BB962C8B-B14F-4D97-AF65-F5344CB8AC3E}">
        <p14:creationId xmlns:p14="http://schemas.microsoft.com/office/powerpoint/2010/main" val="4443789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9EA545A6-8DF4-4A24-ACE2-E389AE69A89E}"/>
              </a:ext>
            </a:extLst>
          </p:cNvPr>
          <p:cNvSpPr>
            <a:spLocks noGrp="1"/>
          </p:cNvSpPr>
          <p:nvPr>
            <p:ph type="dt" sz="half" idx="10"/>
          </p:nvPr>
        </p:nvSpPr>
        <p:spPr/>
        <p:txBody>
          <a:bodyPr/>
          <a:lstStyle/>
          <a:p>
            <a:fld id="{0860F817-33B8-4AA9-A52D-D1DC2EDCDCC7}" type="datetimeFigureOut">
              <a:rPr lang="fr-FR" smtClean="0"/>
              <a:t>28/11/2023</a:t>
            </a:fld>
            <a:endParaRPr lang="fr-FR"/>
          </a:p>
        </p:txBody>
      </p:sp>
      <p:sp>
        <p:nvSpPr>
          <p:cNvPr id="3" name="Espace réservé du pied de page 2">
            <a:extLst>
              <a:ext uri="{FF2B5EF4-FFF2-40B4-BE49-F238E27FC236}">
                <a16:creationId xmlns:a16="http://schemas.microsoft.com/office/drawing/2014/main" id="{706A03BB-5849-4B85-97FC-DC95A20AF77C}"/>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B3EDD63D-8A66-4174-8965-78E9AB28A1F2}"/>
              </a:ext>
            </a:extLst>
          </p:cNvPr>
          <p:cNvSpPr>
            <a:spLocks noGrp="1"/>
          </p:cNvSpPr>
          <p:nvPr>
            <p:ph type="sldNum" sz="quarter" idx="12"/>
          </p:nvPr>
        </p:nvSpPr>
        <p:spPr/>
        <p:txBody>
          <a:bodyPr/>
          <a:lstStyle/>
          <a:p>
            <a:fld id="{D5A5BDED-90D6-4721-8094-BCAC059B2F20}" type="slidenum">
              <a:rPr lang="fr-FR" smtClean="0"/>
              <a:t>‹N°›</a:t>
            </a:fld>
            <a:endParaRPr lang="fr-FR"/>
          </a:p>
        </p:txBody>
      </p:sp>
    </p:spTree>
    <p:extLst>
      <p:ext uri="{BB962C8B-B14F-4D97-AF65-F5344CB8AC3E}">
        <p14:creationId xmlns:p14="http://schemas.microsoft.com/office/powerpoint/2010/main" val="39444984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0ECE005-CEB2-4A64-AC1D-F3CF2B8A0DEA}"/>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6C16E86E-7B20-45CC-B0D1-606D2FE07F9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0E7A53A4-E7DC-4362-8E09-089EBB032F3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800DBF24-F14A-46FF-819A-1100E2ED75AA}"/>
              </a:ext>
            </a:extLst>
          </p:cNvPr>
          <p:cNvSpPr>
            <a:spLocks noGrp="1"/>
          </p:cNvSpPr>
          <p:nvPr>
            <p:ph type="dt" sz="half" idx="10"/>
          </p:nvPr>
        </p:nvSpPr>
        <p:spPr/>
        <p:txBody>
          <a:bodyPr/>
          <a:lstStyle/>
          <a:p>
            <a:fld id="{0860F817-33B8-4AA9-A52D-D1DC2EDCDCC7}" type="datetimeFigureOut">
              <a:rPr lang="fr-FR" smtClean="0"/>
              <a:t>28/11/2023</a:t>
            </a:fld>
            <a:endParaRPr lang="fr-FR"/>
          </a:p>
        </p:txBody>
      </p:sp>
      <p:sp>
        <p:nvSpPr>
          <p:cNvPr id="6" name="Espace réservé du pied de page 5">
            <a:extLst>
              <a:ext uri="{FF2B5EF4-FFF2-40B4-BE49-F238E27FC236}">
                <a16:creationId xmlns:a16="http://schemas.microsoft.com/office/drawing/2014/main" id="{613C5631-D0D8-462B-B952-A04DA6C5B4C4}"/>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3A625891-B366-41B1-8582-2411728911E0}"/>
              </a:ext>
            </a:extLst>
          </p:cNvPr>
          <p:cNvSpPr>
            <a:spLocks noGrp="1"/>
          </p:cNvSpPr>
          <p:nvPr>
            <p:ph type="sldNum" sz="quarter" idx="12"/>
          </p:nvPr>
        </p:nvSpPr>
        <p:spPr/>
        <p:txBody>
          <a:bodyPr/>
          <a:lstStyle/>
          <a:p>
            <a:fld id="{D5A5BDED-90D6-4721-8094-BCAC059B2F20}" type="slidenum">
              <a:rPr lang="fr-FR" smtClean="0"/>
              <a:t>‹N°›</a:t>
            </a:fld>
            <a:endParaRPr lang="fr-FR"/>
          </a:p>
        </p:txBody>
      </p:sp>
    </p:spTree>
    <p:extLst>
      <p:ext uri="{BB962C8B-B14F-4D97-AF65-F5344CB8AC3E}">
        <p14:creationId xmlns:p14="http://schemas.microsoft.com/office/powerpoint/2010/main" val="37435251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92C209C-381D-46B6-9F05-D57AD86BEA5F}"/>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FA5966DA-E93A-453E-A8D9-1C79D242A33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BBAEF29D-20E6-4DA4-8B3E-8223783B7E4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F28484E7-FC38-4778-9D53-CC4D482C1DE6}"/>
              </a:ext>
            </a:extLst>
          </p:cNvPr>
          <p:cNvSpPr>
            <a:spLocks noGrp="1"/>
          </p:cNvSpPr>
          <p:nvPr>
            <p:ph type="dt" sz="half" idx="10"/>
          </p:nvPr>
        </p:nvSpPr>
        <p:spPr/>
        <p:txBody>
          <a:bodyPr/>
          <a:lstStyle/>
          <a:p>
            <a:fld id="{0860F817-33B8-4AA9-A52D-D1DC2EDCDCC7}" type="datetimeFigureOut">
              <a:rPr lang="fr-FR" smtClean="0"/>
              <a:t>28/11/2023</a:t>
            </a:fld>
            <a:endParaRPr lang="fr-FR"/>
          </a:p>
        </p:txBody>
      </p:sp>
      <p:sp>
        <p:nvSpPr>
          <p:cNvPr id="6" name="Espace réservé du pied de page 5">
            <a:extLst>
              <a:ext uri="{FF2B5EF4-FFF2-40B4-BE49-F238E27FC236}">
                <a16:creationId xmlns:a16="http://schemas.microsoft.com/office/drawing/2014/main" id="{11B27758-19FE-4C53-95CD-13316C0D8F4C}"/>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5F07D2B0-6845-47DA-8DBA-AA8A8E35CDF1}"/>
              </a:ext>
            </a:extLst>
          </p:cNvPr>
          <p:cNvSpPr>
            <a:spLocks noGrp="1"/>
          </p:cNvSpPr>
          <p:nvPr>
            <p:ph type="sldNum" sz="quarter" idx="12"/>
          </p:nvPr>
        </p:nvSpPr>
        <p:spPr/>
        <p:txBody>
          <a:bodyPr/>
          <a:lstStyle/>
          <a:p>
            <a:fld id="{D5A5BDED-90D6-4721-8094-BCAC059B2F20}" type="slidenum">
              <a:rPr lang="fr-FR" smtClean="0"/>
              <a:t>‹N°›</a:t>
            </a:fld>
            <a:endParaRPr lang="fr-FR"/>
          </a:p>
        </p:txBody>
      </p:sp>
    </p:spTree>
    <p:extLst>
      <p:ext uri="{BB962C8B-B14F-4D97-AF65-F5344CB8AC3E}">
        <p14:creationId xmlns:p14="http://schemas.microsoft.com/office/powerpoint/2010/main" val="23978930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A565C2F0-9B54-45A5-AC11-F8518BFC81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D5B72D66-12FA-442D-8E62-D76BDB471BD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7267845B-9A4B-44ED-8D21-1D97B12AA0C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860F817-33B8-4AA9-A52D-D1DC2EDCDCC7}" type="datetimeFigureOut">
              <a:rPr lang="fr-FR" smtClean="0"/>
              <a:t>28/11/2023</a:t>
            </a:fld>
            <a:endParaRPr lang="fr-FR"/>
          </a:p>
        </p:txBody>
      </p:sp>
      <p:sp>
        <p:nvSpPr>
          <p:cNvPr id="5" name="Espace réservé du pied de page 4">
            <a:extLst>
              <a:ext uri="{FF2B5EF4-FFF2-40B4-BE49-F238E27FC236}">
                <a16:creationId xmlns:a16="http://schemas.microsoft.com/office/drawing/2014/main" id="{F7359BA6-D05C-4C7D-A665-EA7D725A9CA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3AB66761-2960-432E-A383-F5EEB930F99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A5BDED-90D6-4721-8094-BCAC059B2F20}" type="slidenum">
              <a:rPr lang="fr-FR" smtClean="0"/>
              <a:t>‹N°›</a:t>
            </a:fld>
            <a:endParaRPr lang="fr-FR"/>
          </a:p>
        </p:txBody>
      </p:sp>
    </p:spTree>
    <p:extLst>
      <p:ext uri="{BB962C8B-B14F-4D97-AF65-F5344CB8AC3E}">
        <p14:creationId xmlns:p14="http://schemas.microsoft.com/office/powerpoint/2010/main" val="15107919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64B3F1B-B45F-4CF1-BD30-038DE076958F}"/>
              </a:ext>
            </a:extLst>
          </p:cNvPr>
          <p:cNvSpPr>
            <a:spLocks noGrp="1"/>
          </p:cNvSpPr>
          <p:nvPr>
            <p:ph type="ctrTitle"/>
          </p:nvPr>
        </p:nvSpPr>
        <p:spPr>
          <a:xfrm>
            <a:off x="1510352" y="453623"/>
            <a:ext cx="9144000" cy="2387600"/>
          </a:xfrm>
        </p:spPr>
        <p:txBody>
          <a:bodyPr/>
          <a:lstStyle/>
          <a:p>
            <a:r>
              <a:rPr lang="fr-FR" dirty="0"/>
              <a:t>RMM Décès fœtal</a:t>
            </a:r>
          </a:p>
        </p:txBody>
      </p:sp>
      <p:sp>
        <p:nvSpPr>
          <p:cNvPr id="3" name="Sous-titre 2">
            <a:extLst>
              <a:ext uri="{FF2B5EF4-FFF2-40B4-BE49-F238E27FC236}">
                <a16:creationId xmlns:a16="http://schemas.microsoft.com/office/drawing/2014/main" id="{172962CC-E4EB-49CA-A737-A4B374881B05}"/>
              </a:ext>
            </a:extLst>
          </p:cNvPr>
          <p:cNvSpPr>
            <a:spLocks noGrp="1"/>
          </p:cNvSpPr>
          <p:nvPr>
            <p:ph type="subTitle" idx="1"/>
          </p:nvPr>
        </p:nvSpPr>
        <p:spPr>
          <a:xfrm>
            <a:off x="1537647" y="2906002"/>
            <a:ext cx="9144000" cy="1655762"/>
          </a:xfrm>
        </p:spPr>
        <p:txBody>
          <a:bodyPr/>
          <a:lstStyle/>
          <a:p>
            <a:r>
              <a:rPr lang="fr-FR" dirty="0"/>
              <a:t>Cas n°:</a:t>
            </a:r>
          </a:p>
          <a:p>
            <a:r>
              <a:rPr lang="fr-FR" dirty="0"/>
              <a:t>Date:</a:t>
            </a:r>
          </a:p>
        </p:txBody>
      </p:sp>
      <p:pic>
        <p:nvPicPr>
          <p:cNvPr id="5" name="Imag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95959" y="4393831"/>
            <a:ext cx="2627376" cy="780288"/>
          </a:xfrm>
          <a:prstGeom prst="rect">
            <a:avLst/>
          </a:prstGeom>
        </p:spPr>
      </p:pic>
    </p:spTree>
    <p:extLst>
      <p:ext uri="{BB962C8B-B14F-4D97-AF65-F5344CB8AC3E}">
        <p14:creationId xmlns:p14="http://schemas.microsoft.com/office/powerpoint/2010/main" val="41739890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12D15AC5-AD99-4EEE-A06B-0F693E11C737}"/>
              </a:ext>
            </a:extLst>
          </p:cNvPr>
          <p:cNvSpPr txBox="1">
            <a:spLocks/>
          </p:cNvSpPr>
          <p:nvPr/>
        </p:nvSpPr>
        <p:spPr>
          <a:xfrm>
            <a:off x="838200" y="3910017"/>
            <a:ext cx="10515600" cy="2022239"/>
          </a:xfrm>
          <a:prstGeom prst="rect">
            <a:avLst/>
          </a:prstGeom>
          <a:ln>
            <a:solidFill>
              <a:schemeClr val="accent5">
                <a:lumMod val="75000"/>
              </a:schemeClr>
            </a:solidFill>
          </a:ln>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fr-FR" sz="500" dirty="0"/>
          </a:p>
          <a:p>
            <a:r>
              <a:rPr lang="fr-FR" sz="2000" b="1" dirty="0"/>
              <a:t>Durée de la phase active du travail : </a:t>
            </a:r>
            <a:r>
              <a:rPr lang="fr-FR" sz="2000" dirty="0"/>
              <a:t>…… min. ou heure</a:t>
            </a:r>
          </a:p>
          <a:p>
            <a:r>
              <a:rPr lang="fr-FR" sz="2000" b="1" dirty="0"/>
              <a:t>Durée du 2</a:t>
            </a:r>
            <a:r>
              <a:rPr lang="fr-FR" sz="2000" b="1" baseline="30000" dirty="0"/>
              <a:t>ème</a:t>
            </a:r>
            <a:r>
              <a:rPr lang="fr-FR" sz="2000" b="1" dirty="0"/>
              <a:t> stade du travail : </a:t>
            </a:r>
            <a:r>
              <a:rPr lang="fr-FR" sz="2000" dirty="0"/>
              <a:t>…… min. ou heure</a:t>
            </a:r>
          </a:p>
          <a:p>
            <a:r>
              <a:rPr lang="fr-FR" sz="2000" b="1" dirty="0"/>
              <a:t>Durée des efforts expulsifs : </a:t>
            </a:r>
            <a:r>
              <a:rPr lang="fr-FR" sz="2000" dirty="0"/>
              <a:t>…… min. </a:t>
            </a:r>
          </a:p>
          <a:p>
            <a:r>
              <a:rPr lang="fr-FR" sz="2000" b="1" dirty="0"/>
              <a:t>Durée d’ouverture de la poche des eaux : </a:t>
            </a:r>
            <a:r>
              <a:rPr lang="fr-FR" sz="2000" dirty="0"/>
              <a:t>…… min. ou heure</a:t>
            </a:r>
          </a:p>
          <a:p>
            <a:r>
              <a:rPr lang="fr-FR" sz="2000" b="1" dirty="0"/>
              <a:t>Couleur du liquide amniotique :     </a:t>
            </a:r>
            <a:r>
              <a:rPr lang="fr-FR" sz="2000" dirty="0"/>
              <a:t>Clair </a:t>
            </a:r>
            <a:r>
              <a:rPr lang="fr-FR" sz="2000" dirty="0">
                <a:sym typeface="Wingdings" panose="05000000000000000000" pitchFamily="2" charset="2"/>
              </a:rPr>
              <a:t>     Teinté      Méconial</a:t>
            </a:r>
            <a:r>
              <a:rPr lang="fr-FR" sz="2000" dirty="0"/>
              <a:t> </a:t>
            </a:r>
            <a:r>
              <a:rPr lang="fr-FR" sz="2000" dirty="0">
                <a:sym typeface="Wingdings" panose="05000000000000000000" pitchFamily="2" charset="2"/>
              </a:rPr>
              <a:t>     Sanglant  </a:t>
            </a:r>
          </a:p>
          <a:p>
            <a:endParaRPr lang="fr-FR" sz="2000" i="1" dirty="0"/>
          </a:p>
          <a:p>
            <a:endParaRPr lang="fr-FR" sz="1600" i="1" dirty="0"/>
          </a:p>
          <a:p>
            <a:endParaRPr lang="fr-FR" sz="1800" i="1" dirty="0"/>
          </a:p>
        </p:txBody>
      </p:sp>
      <p:pic>
        <p:nvPicPr>
          <p:cNvPr id="2050" name="Picture 2" descr="Haute Autorité de Santé - Accouchement normal : accompagnement de la  physiologie et interventions médicales">
            <a:extLst>
              <a:ext uri="{FF2B5EF4-FFF2-40B4-BE49-F238E27FC236}">
                <a16:creationId xmlns:a16="http://schemas.microsoft.com/office/drawing/2014/main" id="{B64190BF-72EA-4378-8373-F80B073DB84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12294" y="1455633"/>
            <a:ext cx="6969906" cy="1873162"/>
          </a:xfrm>
          <a:prstGeom prst="rect">
            <a:avLst/>
          </a:prstGeom>
          <a:noFill/>
          <a:extLst>
            <a:ext uri="{909E8E84-426E-40DD-AFC4-6F175D3DCCD1}">
              <a14:hiddenFill xmlns:a14="http://schemas.microsoft.com/office/drawing/2010/main">
                <a:solidFill>
                  <a:srgbClr val="FFFFFF"/>
                </a:solidFill>
              </a14:hiddenFill>
            </a:ext>
          </a:extLst>
        </p:spPr>
      </p:pic>
      <p:sp>
        <p:nvSpPr>
          <p:cNvPr id="16" name="Titre 1">
            <a:extLst>
              <a:ext uri="{FF2B5EF4-FFF2-40B4-BE49-F238E27FC236}">
                <a16:creationId xmlns:a16="http://schemas.microsoft.com/office/drawing/2014/main" id="{018067F3-B835-4628-9707-E4C93A692FC0}"/>
              </a:ext>
            </a:extLst>
          </p:cNvPr>
          <p:cNvSpPr txBox="1">
            <a:spLocks/>
          </p:cNvSpPr>
          <p:nvPr/>
        </p:nvSpPr>
        <p:spPr>
          <a:xfrm>
            <a:off x="838200" y="365126"/>
            <a:ext cx="10515600" cy="709695"/>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FR" sz="3600" b="1" dirty="0">
                <a:latin typeface="+mn-lt"/>
              </a:rPr>
              <a:t>ACCOUCHEMENT (2)</a:t>
            </a:r>
          </a:p>
        </p:txBody>
      </p:sp>
      <p:sp>
        <p:nvSpPr>
          <p:cNvPr id="14" name="ZoneTexte 13">
            <a:extLst>
              <a:ext uri="{FF2B5EF4-FFF2-40B4-BE49-F238E27FC236}">
                <a16:creationId xmlns:a16="http://schemas.microsoft.com/office/drawing/2014/main" id="{DFD857E8-33D0-4752-BA63-F60CE0C9466D}"/>
              </a:ext>
            </a:extLst>
          </p:cNvPr>
          <p:cNvSpPr txBox="1"/>
          <p:nvPr/>
        </p:nvSpPr>
        <p:spPr>
          <a:xfrm>
            <a:off x="773942" y="943681"/>
            <a:ext cx="10644115" cy="400110"/>
          </a:xfrm>
          <a:prstGeom prst="rect">
            <a:avLst/>
          </a:prstGeom>
          <a:noFill/>
        </p:spPr>
        <p:txBody>
          <a:bodyPr wrap="square" rtlCol="0">
            <a:spAutoFit/>
          </a:bodyPr>
          <a:lstStyle/>
          <a:p>
            <a:pPr algn="ctr"/>
            <a:r>
              <a:rPr lang="fr-FR" sz="2000" i="1" dirty="0"/>
              <a:t>Les différents stades du travail </a:t>
            </a:r>
          </a:p>
        </p:txBody>
      </p:sp>
      <p:sp>
        <p:nvSpPr>
          <p:cNvPr id="2" name="Espace réservé du numéro de diapositive 1">
            <a:extLst>
              <a:ext uri="{FF2B5EF4-FFF2-40B4-BE49-F238E27FC236}">
                <a16:creationId xmlns:a16="http://schemas.microsoft.com/office/drawing/2014/main" id="{9D954246-63B6-49F3-82C6-7EED83986471}"/>
              </a:ext>
            </a:extLst>
          </p:cNvPr>
          <p:cNvSpPr>
            <a:spLocks noGrp="1"/>
          </p:cNvSpPr>
          <p:nvPr>
            <p:ph type="sldNum" sz="quarter" idx="12"/>
          </p:nvPr>
        </p:nvSpPr>
        <p:spPr/>
        <p:txBody>
          <a:bodyPr/>
          <a:lstStyle/>
          <a:p>
            <a:fld id="{1F296CD6-F585-4F4E-9BDC-72E84E04FBD4}" type="slidenum">
              <a:rPr lang="fr-FR" smtClean="0"/>
              <a:t>10</a:t>
            </a:fld>
            <a:endParaRPr lang="fr-FR"/>
          </a:p>
        </p:txBody>
      </p:sp>
      <p:sp>
        <p:nvSpPr>
          <p:cNvPr id="4" name="ZoneTexte 3">
            <a:extLst>
              <a:ext uri="{FF2B5EF4-FFF2-40B4-BE49-F238E27FC236}">
                <a16:creationId xmlns:a16="http://schemas.microsoft.com/office/drawing/2014/main" id="{BF318CCC-72B6-412D-B1D5-DC7FBC2BB22B}"/>
              </a:ext>
            </a:extLst>
          </p:cNvPr>
          <p:cNvSpPr txBox="1"/>
          <p:nvPr/>
        </p:nvSpPr>
        <p:spPr>
          <a:xfrm>
            <a:off x="838200" y="3345659"/>
            <a:ext cx="10579858" cy="307777"/>
          </a:xfrm>
          <a:prstGeom prst="rect">
            <a:avLst/>
          </a:prstGeom>
          <a:noFill/>
        </p:spPr>
        <p:txBody>
          <a:bodyPr wrap="square" rtlCol="0">
            <a:spAutoFit/>
          </a:bodyPr>
          <a:lstStyle/>
          <a:p>
            <a:pPr algn="ctr"/>
            <a:r>
              <a:rPr lang="fr-FR" sz="1400" i="1" dirty="0"/>
              <a:t>Source : HAS. Accouchement normal - Accompagnement de la physiologie et interventions médicales. 2017</a:t>
            </a:r>
          </a:p>
        </p:txBody>
      </p:sp>
    </p:spTree>
    <p:extLst>
      <p:ext uri="{BB962C8B-B14F-4D97-AF65-F5344CB8AC3E}">
        <p14:creationId xmlns:p14="http://schemas.microsoft.com/office/powerpoint/2010/main" val="28940725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1">
            <a:extLst>
              <a:ext uri="{FF2B5EF4-FFF2-40B4-BE49-F238E27FC236}">
                <a16:creationId xmlns:a16="http://schemas.microsoft.com/office/drawing/2014/main" id="{621F8903-9FCD-4238-A51E-94011231BFF4}"/>
              </a:ext>
            </a:extLst>
          </p:cNvPr>
          <p:cNvGraphicFramePr>
            <a:graphicFrameLocks noGrp="1"/>
          </p:cNvGraphicFramePr>
          <p:nvPr/>
        </p:nvGraphicFramePr>
        <p:xfrm>
          <a:off x="838200" y="1686513"/>
          <a:ext cx="4953000" cy="4249909"/>
        </p:xfrm>
        <a:graphic>
          <a:graphicData uri="http://schemas.openxmlformats.org/drawingml/2006/table">
            <a:tbl>
              <a:tblPr firstRow="1" bandRow="1">
                <a:tableStyleId>{8799B23B-EC83-4686-B30A-512413B5E67A}</a:tableStyleId>
              </a:tblPr>
              <a:tblGrid>
                <a:gridCol w="3575204">
                  <a:extLst>
                    <a:ext uri="{9D8B030D-6E8A-4147-A177-3AD203B41FA5}">
                      <a16:colId xmlns:a16="http://schemas.microsoft.com/office/drawing/2014/main" val="1840619654"/>
                    </a:ext>
                  </a:extLst>
                </a:gridCol>
                <a:gridCol w="674150">
                  <a:extLst>
                    <a:ext uri="{9D8B030D-6E8A-4147-A177-3AD203B41FA5}">
                      <a16:colId xmlns:a16="http://schemas.microsoft.com/office/drawing/2014/main" val="2965267141"/>
                    </a:ext>
                  </a:extLst>
                </a:gridCol>
                <a:gridCol w="703646">
                  <a:extLst>
                    <a:ext uri="{9D8B030D-6E8A-4147-A177-3AD203B41FA5}">
                      <a16:colId xmlns:a16="http://schemas.microsoft.com/office/drawing/2014/main" val="3209180254"/>
                    </a:ext>
                  </a:extLst>
                </a:gridCol>
              </a:tblGrid>
              <a:tr h="42242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2000" b="1" dirty="0">
                          <a:solidFill>
                            <a:schemeClr val="tx1"/>
                          </a:solidFill>
                        </a:rPr>
                        <a:t>Evènement aigu périnatal</a:t>
                      </a:r>
                    </a:p>
                  </a:txBody>
                  <a:tcPr>
                    <a:lnL w="12700" cap="flat" cmpd="sng" algn="ctr">
                      <a:solidFill>
                        <a:schemeClr val="accent3"/>
                      </a:solidFill>
                      <a:prstDash val="solid"/>
                      <a:round/>
                      <a:headEnd type="none" w="med" len="med"/>
                      <a:tailEnd type="none" w="med" len="med"/>
                    </a:lnL>
                    <a:lnT w="12700" cap="flat" cmpd="sng" algn="ctr">
                      <a:solidFill>
                        <a:schemeClr val="accent3"/>
                      </a:solidFill>
                      <a:prstDash val="solid"/>
                      <a:round/>
                      <a:headEnd type="none" w="med" len="med"/>
                      <a:tailEnd type="none" w="med" len="med"/>
                    </a:lnT>
                    <a:noFill/>
                  </a:tcPr>
                </a:tc>
                <a:tc>
                  <a:txBody>
                    <a:bodyPr/>
                    <a:lstStyle/>
                    <a:p>
                      <a:r>
                        <a:rPr lang="fr-FR" sz="2000" b="1" dirty="0">
                          <a:solidFill>
                            <a:schemeClr val="tx1"/>
                          </a:solidFill>
                        </a:rPr>
                        <a:t>Oui</a:t>
                      </a:r>
                    </a:p>
                  </a:txBody>
                  <a:tcPr>
                    <a:lnT w="12700" cap="flat" cmpd="sng" algn="ctr">
                      <a:solidFill>
                        <a:schemeClr val="accent3"/>
                      </a:solidFill>
                      <a:prstDash val="solid"/>
                      <a:round/>
                      <a:headEnd type="none" w="med" len="med"/>
                      <a:tailEnd type="none" w="med" len="med"/>
                    </a:lnT>
                    <a:noFill/>
                  </a:tcPr>
                </a:tc>
                <a:tc>
                  <a:txBody>
                    <a:bodyPr/>
                    <a:lstStyle/>
                    <a:p>
                      <a:r>
                        <a:rPr lang="fr-FR" sz="2000" b="1" dirty="0">
                          <a:solidFill>
                            <a:schemeClr val="tx1"/>
                          </a:solidFill>
                        </a:rPr>
                        <a:t>Non</a:t>
                      </a:r>
                    </a:p>
                  </a:txBody>
                  <a:tcPr>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noFill/>
                  </a:tcPr>
                </a:tc>
                <a:extLst>
                  <a:ext uri="{0D108BD9-81ED-4DB2-BD59-A6C34878D82A}">
                    <a16:rowId xmlns:a16="http://schemas.microsoft.com/office/drawing/2014/main" val="484151553"/>
                  </a:ext>
                </a:extLst>
              </a:tr>
              <a:tr h="39572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2000" kern="1200" dirty="0">
                          <a:solidFill>
                            <a:schemeClr val="tx1"/>
                          </a:solidFill>
                          <a:effectLst/>
                          <a:latin typeface="+mn-lt"/>
                          <a:ea typeface="+mn-ea"/>
                          <a:cs typeface="+mn-cs"/>
                        </a:rPr>
                        <a:t>Eclampsie</a:t>
                      </a:r>
                    </a:p>
                  </a:txBody>
                  <a:tcPr>
                    <a:lnL w="12700" cap="flat" cmpd="sng" algn="ctr">
                      <a:solidFill>
                        <a:schemeClr val="accent3"/>
                      </a:solidFill>
                      <a:prstDash val="solid"/>
                      <a:round/>
                      <a:headEnd type="none" w="med" len="med"/>
                      <a:tailEnd type="none" w="med" len="med"/>
                    </a:lnL>
                  </a:tcPr>
                </a:tc>
                <a:tc>
                  <a:txBody>
                    <a:bodyPr/>
                    <a:lstStyle/>
                    <a:p>
                      <a:endParaRPr lang="fr-FR" sz="2000" dirty="0"/>
                    </a:p>
                  </a:txBody>
                  <a:tcPr/>
                </a:tc>
                <a:tc>
                  <a:txBody>
                    <a:bodyPr/>
                    <a:lstStyle/>
                    <a:p>
                      <a:endParaRPr lang="fr-FR" sz="2000" dirty="0"/>
                    </a:p>
                  </a:txBody>
                  <a:tcPr>
                    <a:lnR w="12700" cap="flat" cmpd="sng" algn="ctr">
                      <a:solidFill>
                        <a:schemeClr val="accent3"/>
                      </a:solidFill>
                      <a:prstDash val="solid"/>
                      <a:round/>
                      <a:headEnd type="none" w="med" len="med"/>
                      <a:tailEnd type="none" w="med" len="med"/>
                    </a:lnR>
                  </a:tcPr>
                </a:tc>
                <a:extLst>
                  <a:ext uri="{0D108BD9-81ED-4DB2-BD59-A6C34878D82A}">
                    <a16:rowId xmlns:a16="http://schemas.microsoft.com/office/drawing/2014/main" val="324612399"/>
                  </a:ext>
                </a:extLst>
              </a:tr>
              <a:tr h="43089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2000" kern="1200" dirty="0">
                          <a:solidFill>
                            <a:schemeClr val="tx1"/>
                          </a:solidFill>
                          <a:effectLst/>
                          <a:latin typeface="+mn-lt"/>
                          <a:ea typeface="+mn-ea"/>
                          <a:cs typeface="+mn-cs"/>
                        </a:rPr>
                        <a:t>Etat de choc maternel</a:t>
                      </a:r>
                    </a:p>
                  </a:txBody>
                  <a:tcPr>
                    <a:lnL w="12700" cap="flat" cmpd="sng" algn="ctr">
                      <a:solidFill>
                        <a:schemeClr val="accent3"/>
                      </a:solidFill>
                      <a:prstDash val="solid"/>
                      <a:round/>
                      <a:headEnd type="none" w="med" len="med"/>
                      <a:tailEnd type="none" w="med" len="med"/>
                    </a:lnL>
                  </a:tcPr>
                </a:tc>
                <a:tc>
                  <a:txBody>
                    <a:bodyPr/>
                    <a:lstStyle/>
                    <a:p>
                      <a:endParaRPr lang="fr-FR" sz="2000"/>
                    </a:p>
                  </a:txBody>
                  <a:tcPr/>
                </a:tc>
                <a:tc>
                  <a:txBody>
                    <a:bodyPr/>
                    <a:lstStyle/>
                    <a:p>
                      <a:endParaRPr lang="fr-FR" sz="2000" dirty="0"/>
                    </a:p>
                  </a:txBody>
                  <a:tcPr>
                    <a:lnR w="12700" cap="flat" cmpd="sng" algn="ctr">
                      <a:solidFill>
                        <a:schemeClr val="accent3"/>
                      </a:solidFill>
                      <a:prstDash val="solid"/>
                      <a:round/>
                      <a:headEnd type="none" w="med" len="med"/>
                      <a:tailEnd type="none" w="med" len="med"/>
                    </a:lnR>
                  </a:tcPr>
                </a:tc>
                <a:extLst>
                  <a:ext uri="{0D108BD9-81ED-4DB2-BD59-A6C34878D82A}">
                    <a16:rowId xmlns:a16="http://schemas.microsoft.com/office/drawing/2014/main" val="1687636368"/>
                  </a:ext>
                </a:extLst>
              </a:tr>
              <a:tr h="42242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2000" dirty="0"/>
                        <a:t>Hématome </a:t>
                      </a:r>
                      <a:r>
                        <a:rPr lang="fr-FR" sz="2000" dirty="0" err="1"/>
                        <a:t>rétroplacentaire</a:t>
                      </a:r>
                      <a:endParaRPr lang="fr-FR" sz="2000" dirty="0"/>
                    </a:p>
                  </a:txBody>
                  <a:tcPr>
                    <a:lnL w="12700" cap="flat" cmpd="sng" algn="ctr">
                      <a:solidFill>
                        <a:schemeClr val="accent3"/>
                      </a:solidFill>
                      <a:prstDash val="solid"/>
                      <a:round/>
                      <a:headEnd type="none" w="med" len="med"/>
                      <a:tailEnd type="none" w="med" len="med"/>
                    </a:lnL>
                  </a:tcPr>
                </a:tc>
                <a:tc>
                  <a:txBody>
                    <a:bodyPr/>
                    <a:lstStyle/>
                    <a:p>
                      <a:endParaRPr lang="fr-FR" sz="2000" dirty="0"/>
                    </a:p>
                  </a:txBody>
                  <a:tcPr/>
                </a:tc>
                <a:tc>
                  <a:txBody>
                    <a:bodyPr/>
                    <a:lstStyle/>
                    <a:p>
                      <a:endParaRPr lang="fr-FR" sz="2000" dirty="0"/>
                    </a:p>
                  </a:txBody>
                  <a:tcPr>
                    <a:lnR w="12700" cap="flat" cmpd="sng" algn="ctr">
                      <a:solidFill>
                        <a:schemeClr val="accent3"/>
                      </a:solidFill>
                      <a:prstDash val="solid"/>
                      <a:round/>
                      <a:headEnd type="none" w="med" len="med"/>
                      <a:tailEnd type="none" w="med" len="med"/>
                    </a:lnR>
                  </a:tcPr>
                </a:tc>
                <a:extLst>
                  <a:ext uri="{0D108BD9-81ED-4DB2-BD59-A6C34878D82A}">
                    <a16:rowId xmlns:a16="http://schemas.microsoft.com/office/drawing/2014/main" val="394116139"/>
                  </a:ext>
                </a:extLst>
              </a:tr>
              <a:tr h="422426">
                <a:tc>
                  <a:txBody>
                    <a:bodyPr/>
                    <a:lstStyle/>
                    <a:p>
                      <a:r>
                        <a:rPr lang="fr-FR" sz="2000" dirty="0"/>
                        <a:t>Procidence du cordon</a:t>
                      </a:r>
                    </a:p>
                  </a:txBody>
                  <a:tcPr>
                    <a:lnL w="12700" cap="flat" cmpd="sng" algn="ctr">
                      <a:solidFill>
                        <a:schemeClr val="accent3"/>
                      </a:solidFill>
                      <a:prstDash val="solid"/>
                      <a:round/>
                      <a:headEnd type="none" w="med" len="med"/>
                      <a:tailEnd type="none" w="med" len="med"/>
                    </a:lnL>
                  </a:tcPr>
                </a:tc>
                <a:tc>
                  <a:txBody>
                    <a:bodyPr/>
                    <a:lstStyle/>
                    <a:p>
                      <a:endParaRPr lang="fr-FR" sz="2000" dirty="0"/>
                    </a:p>
                  </a:txBody>
                  <a:tcPr/>
                </a:tc>
                <a:tc>
                  <a:txBody>
                    <a:bodyPr/>
                    <a:lstStyle/>
                    <a:p>
                      <a:endParaRPr lang="fr-FR" sz="2000"/>
                    </a:p>
                  </a:txBody>
                  <a:tcPr>
                    <a:lnR w="12700" cap="flat" cmpd="sng" algn="ctr">
                      <a:solidFill>
                        <a:schemeClr val="accent3"/>
                      </a:solidFill>
                      <a:prstDash val="solid"/>
                      <a:round/>
                      <a:headEnd type="none" w="med" len="med"/>
                      <a:tailEnd type="none" w="med" len="med"/>
                    </a:lnR>
                  </a:tcPr>
                </a:tc>
                <a:extLst>
                  <a:ext uri="{0D108BD9-81ED-4DB2-BD59-A6C34878D82A}">
                    <a16:rowId xmlns:a16="http://schemas.microsoft.com/office/drawing/2014/main" val="2400564535"/>
                  </a:ext>
                </a:extLst>
              </a:tr>
              <a:tr h="422426">
                <a:tc>
                  <a:txBody>
                    <a:bodyPr/>
                    <a:lstStyle/>
                    <a:p>
                      <a:r>
                        <a:rPr lang="fr-FR" sz="2000" dirty="0"/>
                        <a:t>Rétention tête dernière</a:t>
                      </a:r>
                    </a:p>
                  </a:txBody>
                  <a:tcPr>
                    <a:lnL w="12700" cap="flat" cmpd="sng" algn="ctr">
                      <a:solidFill>
                        <a:schemeClr val="accent3"/>
                      </a:solidFill>
                      <a:prstDash val="solid"/>
                      <a:round/>
                      <a:headEnd type="none" w="med" len="med"/>
                      <a:tailEnd type="none" w="med" len="med"/>
                    </a:lnL>
                  </a:tcPr>
                </a:tc>
                <a:tc>
                  <a:txBody>
                    <a:bodyPr/>
                    <a:lstStyle/>
                    <a:p>
                      <a:endParaRPr lang="fr-FR" sz="2000" dirty="0"/>
                    </a:p>
                  </a:txBody>
                  <a:tcPr/>
                </a:tc>
                <a:tc>
                  <a:txBody>
                    <a:bodyPr/>
                    <a:lstStyle/>
                    <a:p>
                      <a:endParaRPr lang="fr-FR" sz="2000" dirty="0"/>
                    </a:p>
                  </a:txBody>
                  <a:tcPr>
                    <a:lnR w="12700" cap="flat" cmpd="sng" algn="ctr">
                      <a:solidFill>
                        <a:schemeClr val="accent3"/>
                      </a:solidFill>
                      <a:prstDash val="solid"/>
                      <a:round/>
                      <a:headEnd type="none" w="med" len="med"/>
                      <a:tailEnd type="none" w="med" len="med"/>
                    </a:lnR>
                  </a:tcPr>
                </a:tc>
                <a:extLst>
                  <a:ext uri="{0D108BD9-81ED-4DB2-BD59-A6C34878D82A}">
                    <a16:rowId xmlns:a16="http://schemas.microsoft.com/office/drawing/2014/main" val="2404725959"/>
                  </a:ext>
                </a:extLst>
              </a:tr>
              <a:tr h="42242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2000" dirty="0"/>
                        <a:t>Rupture utérine</a:t>
                      </a:r>
                    </a:p>
                  </a:txBody>
                  <a:tcPr>
                    <a:lnL w="12700" cap="flat" cmpd="sng" algn="ctr">
                      <a:solidFill>
                        <a:schemeClr val="accent3"/>
                      </a:solidFill>
                      <a:prstDash val="solid"/>
                      <a:round/>
                      <a:headEnd type="none" w="med" len="med"/>
                      <a:tailEnd type="none" w="med" len="med"/>
                    </a:lnL>
                  </a:tcPr>
                </a:tc>
                <a:tc>
                  <a:txBody>
                    <a:bodyPr/>
                    <a:lstStyle/>
                    <a:p>
                      <a:endParaRPr lang="fr-FR" sz="2000" dirty="0"/>
                    </a:p>
                  </a:txBody>
                  <a:tcPr/>
                </a:tc>
                <a:tc>
                  <a:txBody>
                    <a:bodyPr/>
                    <a:lstStyle/>
                    <a:p>
                      <a:endParaRPr lang="fr-FR" sz="2000"/>
                    </a:p>
                  </a:txBody>
                  <a:tcPr>
                    <a:lnR w="12700" cap="flat" cmpd="sng" algn="ctr">
                      <a:solidFill>
                        <a:schemeClr val="accent3"/>
                      </a:solidFill>
                      <a:prstDash val="solid"/>
                      <a:round/>
                      <a:headEnd type="none" w="med" len="med"/>
                      <a:tailEnd type="none" w="med" len="med"/>
                    </a:lnR>
                  </a:tcPr>
                </a:tc>
                <a:extLst>
                  <a:ext uri="{0D108BD9-81ED-4DB2-BD59-A6C34878D82A}">
                    <a16:rowId xmlns:a16="http://schemas.microsoft.com/office/drawing/2014/main" val="897233256"/>
                  </a:ext>
                </a:extLst>
              </a:tr>
              <a:tr h="422426">
                <a:tc gridSpan="3">
                  <a:txBody>
                    <a:bodyPr/>
                    <a:lstStyle/>
                    <a:p>
                      <a:r>
                        <a:rPr lang="fr-FR" sz="2000" dirty="0"/>
                        <a:t>Autre, précisez : ………………..</a:t>
                      </a:r>
                    </a:p>
                    <a:p>
                      <a:endParaRPr lang="fr-FR" sz="2000" dirty="0"/>
                    </a:p>
                    <a:p>
                      <a:endParaRPr lang="fr-FR" sz="2000" dirty="0"/>
                    </a:p>
                    <a:p>
                      <a:endParaRPr lang="fr-FR" sz="2000" dirty="0"/>
                    </a:p>
                  </a:txBody>
                  <a:tcPr>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B w="12700" cap="flat" cmpd="sng" algn="ctr">
                      <a:solidFill>
                        <a:schemeClr val="accent3"/>
                      </a:solidFill>
                      <a:prstDash val="solid"/>
                      <a:round/>
                      <a:headEnd type="none" w="med" len="med"/>
                      <a:tailEnd type="none" w="med" len="med"/>
                    </a:lnB>
                  </a:tcPr>
                </a:tc>
                <a:tc hMerge="1">
                  <a:txBody>
                    <a:bodyPr/>
                    <a:lstStyle/>
                    <a:p>
                      <a:endParaRPr lang="fr-FR" sz="2000" dirty="0"/>
                    </a:p>
                  </a:txBody>
                  <a:tcPr>
                    <a:lnB w="12700" cap="flat" cmpd="sng" algn="ctr">
                      <a:solidFill>
                        <a:schemeClr val="accent3"/>
                      </a:solidFill>
                      <a:prstDash val="solid"/>
                      <a:round/>
                      <a:headEnd type="none" w="med" len="med"/>
                      <a:tailEnd type="none" w="med" len="med"/>
                    </a:lnB>
                  </a:tcPr>
                </a:tc>
                <a:tc hMerge="1">
                  <a:txBody>
                    <a:bodyPr/>
                    <a:lstStyle/>
                    <a:p>
                      <a:endParaRPr lang="fr-FR" sz="2000" dirty="0"/>
                    </a:p>
                  </a:txBody>
                  <a:tcPr>
                    <a:lnR w="12700" cap="flat" cmpd="sng" algn="ctr">
                      <a:solidFill>
                        <a:schemeClr val="accent3"/>
                      </a:solidFill>
                      <a:prstDash val="solid"/>
                      <a:round/>
                      <a:headEnd type="none" w="med" len="med"/>
                      <a:tailEnd type="none" w="med" len="med"/>
                    </a:lnR>
                    <a:lnB w="12700" cap="flat" cmpd="sng" algn="ctr">
                      <a:solidFill>
                        <a:schemeClr val="accent3"/>
                      </a:solidFill>
                      <a:prstDash val="solid"/>
                      <a:round/>
                      <a:headEnd type="none" w="med" len="med"/>
                      <a:tailEnd type="none" w="med" len="med"/>
                    </a:lnB>
                  </a:tcPr>
                </a:tc>
                <a:extLst>
                  <a:ext uri="{0D108BD9-81ED-4DB2-BD59-A6C34878D82A}">
                    <a16:rowId xmlns:a16="http://schemas.microsoft.com/office/drawing/2014/main" val="3953966638"/>
                  </a:ext>
                </a:extLst>
              </a:tr>
            </a:tbl>
          </a:graphicData>
        </a:graphic>
      </p:graphicFrame>
      <p:sp>
        <p:nvSpPr>
          <p:cNvPr id="3" name="Titre 1">
            <a:extLst>
              <a:ext uri="{FF2B5EF4-FFF2-40B4-BE49-F238E27FC236}">
                <a16:creationId xmlns:a16="http://schemas.microsoft.com/office/drawing/2014/main" id="{ED27CB3B-5955-4081-92FB-31312A51D72E}"/>
              </a:ext>
            </a:extLst>
          </p:cNvPr>
          <p:cNvSpPr txBox="1">
            <a:spLocks/>
          </p:cNvSpPr>
          <p:nvPr/>
        </p:nvSpPr>
        <p:spPr>
          <a:xfrm>
            <a:off x="838200" y="530704"/>
            <a:ext cx="10515600" cy="709695"/>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FR" sz="3600" b="1" dirty="0">
                <a:latin typeface="+mn-lt"/>
              </a:rPr>
              <a:t>ACCOUCHEMENT (3)</a:t>
            </a:r>
          </a:p>
        </p:txBody>
      </p:sp>
      <p:sp>
        <p:nvSpPr>
          <p:cNvPr id="4" name="Espace réservé du contenu 2">
            <a:extLst>
              <a:ext uri="{FF2B5EF4-FFF2-40B4-BE49-F238E27FC236}">
                <a16:creationId xmlns:a16="http://schemas.microsoft.com/office/drawing/2014/main" id="{244F78F7-E9EC-4393-B7D9-08152648EE04}"/>
              </a:ext>
            </a:extLst>
          </p:cNvPr>
          <p:cNvSpPr txBox="1">
            <a:spLocks/>
          </p:cNvSpPr>
          <p:nvPr/>
        </p:nvSpPr>
        <p:spPr>
          <a:xfrm>
            <a:off x="6281530" y="1686513"/>
            <a:ext cx="5377070" cy="4223723"/>
          </a:xfrm>
          <a:prstGeom prst="rect">
            <a:avLst/>
          </a:prstGeom>
          <a:ln>
            <a:solidFill>
              <a:schemeClr val="accent5">
                <a:lumMod val="75000"/>
              </a:schemeClr>
            </a:solidFill>
          </a:ln>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fr-FR" sz="500" dirty="0"/>
          </a:p>
          <a:p>
            <a:pPr>
              <a:lnSpc>
                <a:spcPct val="150000"/>
              </a:lnSpc>
            </a:pPr>
            <a:r>
              <a:rPr lang="fr-FR" sz="2000" b="1" dirty="0"/>
              <a:t>Fièvre maternelle &gt; 38°C :   </a:t>
            </a:r>
            <a:r>
              <a:rPr lang="fr-FR" sz="2000" dirty="0"/>
              <a:t>Oui </a:t>
            </a:r>
            <a:r>
              <a:rPr lang="fr-FR" sz="2000" dirty="0">
                <a:sym typeface="Wingdings" panose="05000000000000000000" pitchFamily="2" charset="2"/>
              </a:rPr>
              <a:t>     Non  </a:t>
            </a:r>
          </a:p>
          <a:p>
            <a:pPr lvl="1">
              <a:lnSpc>
                <a:spcPct val="150000"/>
              </a:lnSpc>
              <a:buFont typeface="Wingdings" panose="05000000000000000000" pitchFamily="2" charset="2"/>
              <a:buChar char="Ø"/>
            </a:pPr>
            <a:r>
              <a:rPr lang="fr-FR" sz="1800" dirty="0">
                <a:sym typeface="Wingdings" panose="05000000000000000000" pitchFamily="2" charset="2"/>
              </a:rPr>
              <a:t>Si oui, étiologie présumée ou avérée : </a:t>
            </a:r>
            <a:r>
              <a:rPr lang="fr-FR" sz="1800" dirty="0"/>
              <a:t>………</a:t>
            </a:r>
          </a:p>
          <a:p>
            <a:pPr marL="457200" lvl="1" indent="0">
              <a:buNone/>
            </a:pPr>
            <a:endParaRPr lang="fr-FR" sz="1800" dirty="0"/>
          </a:p>
          <a:p>
            <a:pPr marL="457200" lvl="1" indent="0">
              <a:buNone/>
            </a:pPr>
            <a:endParaRPr lang="fr-FR" sz="1800" dirty="0"/>
          </a:p>
          <a:p>
            <a:pPr marL="457200" lvl="1" indent="0">
              <a:buNone/>
            </a:pPr>
            <a:endParaRPr lang="fr-FR" sz="1000" dirty="0"/>
          </a:p>
          <a:p>
            <a:pPr marL="457200" lvl="1" indent="0">
              <a:buNone/>
            </a:pPr>
            <a:endParaRPr lang="fr-FR" sz="1000" dirty="0"/>
          </a:p>
          <a:p>
            <a:pPr marL="457200" lvl="1" indent="0">
              <a:buNone/>
            </a:pPr>
            <a:endParaRPr lang="fr-FR" sz="1000" dirty="0"/>
          </a:p>
          <a:p>
            <a:pPr>
              <a:lnSpc>
                <a:spcPct val="150000"/>
              </a:lnSpc>
            </a:pPr>
            <a:r>
              <a:rPr lang="fr-FR" sz="2000" b="1" dirty="0"/>
              <a:t>Infection </a:t>
            </a:r>
            <a:r>
              <a:rPr lang="fr-FR" sz="2000" b="1" dirty="0" err="1"/>
              <a:t>materno</a:t>
            </a:r>
            <a:r>
              <a:rPr lang="fr-FR" sz="2000" b="1" dirty="0"/>
              <a:t>-fœtale :   </a:t>
            </a:r>
            <a:r>
              <a:rPr lang="fr-FR" sz="2000" dirty="0"/>
              <a:t>Oui </a:t>
            </a:r>
            <a:r>
              <a:rPr lang="fr-FR" sz="2000" dirty="0">
                <a:sym typeface="Wingdings" panose="05000000000000000000" pitchFamily="2" charset="2"/>
              </a:rPr>
              <a:t>     Non  </a:t>
            </a:r>
          </a:p>
          <a:p>
            <a:pPr marL="457200" lvl="1" indent="0">
              <a:lnSpc>
                <a:spcPct val="150000"/>
              </a:lnSpc>
              <a:spcBef>
                <a:spcPts val="0"/>
              </a:spcBef>
              <a:buFont typeface="Wingdings" panose="05000000000000000000" pitchFamily="2" charset="2"/>
              <a:buChar char="Ø"/>
              <a:defRPr/>
            </a:pPr>
            <a:r>
              <a:rPr kumimoji="0" lang="fr-FR" sz="1800" b="1" i="0" u="none" strike="noStrike" kern="1200" cap="none" spc="0" normalizeH="0" baseline="0" noProof="0" dirty="0">
                <a:ln>
                  <a:noFill/>
                </a:ln>
                <a:solidFill>
                  <a:prstClr val="black"/>
                </a:solidFill>
                <a:effectLst/>
                <a:uLnTx/>
                <a:uFillTx/>
                <a:latin typeface="Calibri" panose="020F0502020204030204"/>
                <a:ea typeface="+mn-ea"/>
                <a:cs typeface="+mn-cs"/>
                <a:sym typeface="Wingdings" panose="05000000000000000000" pitchFamily="2" charset="2"/>
              </a:rPr>
              <a:t> </a:t>
            </a:r>
            <a:r>
              <a:rPr kumimoji="0" lang="fr-FR" sz="1800" i="0" u="none" strike="noStrike" kern="1200" cap="none" spc="0" normalizeH="0" baseline="0" noProof="0" dirty="0">
                <a:ln>
                  <a:noFill/>
                </a:ln>
                <a:solidFill>
                  <a:prstClr val="black"/>
                </a:solidFill>
                <a:effectLst/>
                <a:uLnTx/>
                <a:uFillTx/>
                <a:latin typeface="Calibri" panose="020F0502020204030204"/>
                <a:ea typeface="+mn-ea"/>
                <a:cs typeface="+mn-cs"/>
                <a:sym typeface="Wingdings" panose="05000000000000000000" pitchFamily="2" charset="2"/>
              </a:rPr>
              <a:t>Si oui, étiologie présumée ou avérée : </a:t>
            </a:r>
            <a:r>
              <a:rPr lang="fr-FR" sz="1800" dirty="0"/>
              <a:t>………</a:t>
            </a:r>
          </a:p>
          <a:p>
            <a:pPr marL="457200" marR="0" lvl="1" indent="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endParaRPr kumimoji="0" lang="fr-FR" sz="180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indent="0">
              <a:buNone/>
            </a:pPr>
            <a:endParaRPr lang="fr-FR" sz="1600" i="1" dirty="0"/>
          </a:p>
          <a:p>
            <a:pPr marL="0" indent="0">
              <a:buNone/>
            </a:pPr>
            <a:endParaRPr lang="fr-FR" sz="1600" i="1" dirty="0"/>
          </a:p>
        </p:txBody>
      </p:sp>
      <p:sp>
        <p:nvSpPr>
          <p:cNvPr id="5" name="Espace réservé du numéro de diapositive 4">
            <a:extLst>
              <a:ext uri="{FF2B5EF4-FFF2-40B4-BE49-F238E27FC236}">
                <a16:creationId xmlns:a16="http://schemas.microsoft.com/office/drawing/2014/main" id="{57EEFFFB-3AEB-4767-AF29-896968E0B5C6}"/>
              </a:ext>
            </a:extLst>
          </p:cNvPr>
          <p:cNvSpPr>
            <a:spLocks noGrp="1"/>
          </p:cNvSpPr>
          <p:nvPr>
            <p:ph type="sldNum" sz="quarter" idx="12"/>
          </p:nvPr>
        </p:nvSpPr>
        <p:spPr/>
        <p:txBody>
          <a:bodyPr/>
          <a:lstStyle/>
          <a:p>
            <a:fld id="{1F296CD6-F585-4F4E-9BDC-72E84E04FBD4}" type="slidenum">
              <a:rPr lang="fr-FR" smtClean="0"/>
              <a:t>11</a:t>
            </a:fld>
            <a:endParaRPr lang="fr-FR"/>
          </a:p>
        </p:txBody>
      </p:sp>
    </p:spTree>
    <p:extLst>
      <p:ext uri="{BB962C8B-B14F-4D97-AF65-F5344CB8AC3E}">
        <p14:creationId xmlns:p14="http://schemas.microsoft.com/office/powerpoint/2010/main" val="22083941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D9EC918-6EA1-4758-A743-9EF5B90928AA}"/>
              </a:ext>
            </a:extLst>
          </p:cNvPr>
          <p:cNvSpPr txBox="1">
            <a:spLocks/>
          </p:cNvSpPr>
          <p:nvPr/>
        </p:nvSpPr>
        <p:spPr>
          <a:xfrm>
            <a:off x="838199" y="584201"/>
            <a:ext cx="10515600" cy="709695"/>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FR" sz="3600" b="1" dirty="0">
                <a:latin typeface="+mn-lt"/>
              </a:rPr>
              <a:t>ACCOUCHEMENT </a:t>
            </a:r>
            <a:r>
              <a:rPr lang="fr-FR" sz="3600" b="1" dirty="0">
                <a:highlight>
                  <a:srgbClr val="FFFF00"/>
                </a:highlight>
                <a:latin typeface="+mn-lt"/>
                <a:ea typeface="+mn-ea"/>
                <a:cs typeface="+mn-cs"/>
              </a:rPr>
              <a:t>si décès </a:t>
            </a:r>
            <a:r>
              <a:rPr lang="fr-FR" sz="3600" b="1" dirty="0" err="1">
                <a:highlight>
                  <a:srgbClr val="FFFF00"/>
                </a:highlight>
                <a:latin typeface="+mn-lt"/>
                <a:ea typeface="+mn-ea"/>
                <a:cs typeface="+mn-cs"/>
              </a:rPr>
              <a:t>perpartum</a:t>
            </a:r>
            <a:r>
              <a:rPr lang="fr-FR" sz="3600" b="1" dirty="0">
                <a:highlight>
                  <a:srgbClr val="FFFF00"/>
                </a:highlight>
                <a:latin typeface="+mn-lt"/>
                <a:ea typeface="+mn-ea"/>
                <a:cs typeface="+mn-cs"/>
              </a:rPr>
              <a:t> </a:t>
            </a:r>
            <a:r>
              <a:rPr lang="fr-FR" sz="3600" b="1" dirty="0" smtClean="0">
                <a:latin typeface="+mn-lt"/>
              </a:rPr>
              <a:t>(4</a:t>
            </a:r>
            <a:r>
              <a:rPr lang="fr-FR" sz="3600" b="1" dirty="0">
                <a:latin typeface="+mn-lt"/>
              </a:rPr>
              <a:t>)</a:t>
            </a:r>
          </a:p>
        </p:txBody>
      </p:sp>
      <p:sp>
        <p:nvSpPr>
          <p:cNvPr id="3" name="Espace réservé du contenu 2">
            <a:extLst>
              <a:ext uri="{FF2B5EF4-FFF2-40B4-BE49-F238E27FC236}">
                <a16:creationId xmlns:a16="http://schemas.microsoft.com/office/drawing/2014/main" id="{2684EBDA-FD42-49FA-B553-40A53B05B274}"/>
              </a:ext>
            </a:extLst>
          </p:cNvPr>
          <p:cNvSpPr txBox="1">
            <a:spLocks/>
          </p:cNvSpPr>
          <p:nvPr/>
        </p:nvSpPr>
        <p:spPr>
          <a:xfrm>
            <a:off x="838199" y="1505124"/>
            <a:ext cx="4816151" cy="4815472"/>
          </a:xfrm>
          <a:prstGeom prst="rect">
            <a:avLst/>
          </a:prstGeom>
          <a:ln>
            <a:solidFill>
              <a:schemeClr val="accent5">
                <a:lumMod val="75000"/>
              </a:schemeClr>
            </a:solidFill>
          </a:ln>
        </p:spPr>
        <p:txBody>
          <a:bodyPr>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fr-FR" sz="500" dirty="0"/>
          </a:p>
          <a:p>
            <a:r>
              <a:rPr lang="fr-FR" sz="2000" b="1" dirty="0"/>
              <a:t>Anesthésie :   </a:t>
            </a:r>
            <a:r>
              <a:rPr lang="fr-FR" sz="2000" dirty="0"/>
              <a:t>Oui </a:t>
            </a:r>
            <a:r>
              <a:rPr lang="fr-FR" sz="2000" dirty="0">
                <a:sym typeface="Wingdings" panose="05000000000000000000" pitchFamily="2" charset="2"/>
              </a:rPr>
              <a:t>     Non  </a:t>
            </a:r>
          </a:p>
          <a:p>
            <a:r>
              <a:rPr lang="fr-FR" sz="2000" b="1" dirty="0">
                <a:sym typeface="Wingdings" panose="05000000000000000000" pitchFamily="2" charset="2"/>
              </a:rPr>
              <a:t>Si oui : </a:t>
            </a:r>
          </a:p>
          <a:p>
            <a:pPr lvl="1">
              <a:buFont typeface="Wingdings" panose="05000000000000000000" pitchFamily="2" charset="2"/>
              <a:buChar char="Ø"/>
            </a:pPr>
            <a:r>
              <a:rPr lang="fr-FR" sz="1800" dirty="0">
                <a:sym typeface="Wingdings" panose="05000000000000000000" pitchFamily="2" charset="2"/>
              </a:rPr>
              <a:t>Générale  </a:t>
            </a:r>
          </a:p>
          <a:p>
            <a:pPr lvl="1">
              <a:buFont typeface="Wingdings" panose="05000000000000000000" pitchFamily="2" charset="2"/>
              <a:buChar char="Ø"/>
            </a:pPr>
            <a:r>
              <a:rPr lang="fr-FR" sz="1800" dirty="0">
                <a:sym typeface="Wingdings" panose="05000000000000000000" pitchFamily="2" charset="2"/>
              </a:rPr>
              <a:t>Péridurale / Rachianesthésie  </a:t>
            </a:r>
            <a:endParaRPr lang="fr-FR" sz="1800" dirty="0"/>
          </a:p>
          <a:p>
            <a:r>
              <a:rPr lang="fr-FR" sz="2000" b="1" dirty="0" smtClean="0">
                <a:highlight>
                  <a:srgbClr val="FFFF00"/>
                </a:highlight>
              </a:rPr>
              <a:t>Enregistrement </a:t>
            </a:r>
            <a:r>
              <a:rPr lang="fr-FR" sz="2000" b="1" dirty="0">
                <a:highlight>
                  <a:srgbClr val="FFFF00"/>
                </a:highlight>
              </a:rPr>
              <a:t>du RCF pendant l’anesthésie </a:t>
            </a:r>
            <a:r>
              <a:rPr lang="fr-FR" sz="2000" dirty="0">
                <a:highlight>
                  <a:srgbClr val="FFFF00"/>
                </a:highlight>
              </a:rPr>
              <a:t>:  Oui </a:t>
            </a:r>
            <a:r>
              <a:rPr lang="fr-FR" sz="2000" dirty="0">
                <a:highlight>
                  <a:srgbClr val="FFFF00"/>
                </a:highlight>
                <a:sym typeface="Wingdings" panose="05000000000000000000" pitchFamily="2" charset="2"/>
              </a:rPr>
              <a:t>     Non  </a:t>
            </a:r>
          </a:p>
          <a:p>
            <a:r>
              <a:rPr lang="fr-FR" sz="2000" b="1" dirty="0" smtClean="0">
                <a:solidFill>
                  <a:prstClr val="black"/>
                </a:solidFill>
                <a:highlight>
                  <a:srgbClr val="FFFF00"/>
                </a:highlight>
                <a:latin typeface="Calibri" panose="020F0502020204030204"/>
                <a:sym typeface="Wingdings" panose="05000000000000000000" pitchFamily="2" charset="2"/>
              </a:rPr>
              <a:t>Enregistrement du </a:t>
            </a:r>
            <a:r>
              <a:rPr lang="fr-FR" sz="2000" b="1" dirty="0">
                <a:solidFill>
                  <a:prstClr val="black"/>
                </a:solidFill>
                <a:highlight>
                  <a:srgbClr val="FFFF00"/>
                </a:highlight>
                <a:latin typeface="Calibri" panose="020F0502020204030204"/>
                <a:sym typeface="Wingdings" panose="05000000000000000000" pitchFamily="2" charset="2"/>
              </a:rPr>
              <a:t>RCF lors du travail : </a:t>
            </a:r>
            <a:r>
              <a:rPr lang="fr-FR" sz="2000" b="1" dirty="0">
                <a:highlight>
                  <a:srgbClr val="FFFF00"/>
                </a:highlight>
              </a:rPr>
              <a:t>              </a:t>
            </a:r>
            <a:r>
              <a:rPr lang="fr-FR" sz="2000" dirty="0">
                <a:highlight>
                  <a:srgbClr val="FFFF00"/>
                </a:highlight>
              </a:rPr>
              <a:t>Oui </a:t>
            </a:r>
            <a:r>
              <a:rPr lang="fr-FR" sz="2000" dirty="0">
                <a:highlight>
                  <a:srgbClr val="FFFF00"/>
                </a:highlight>
                <a:sym typeface="Wingdings" panose="05000000000000000000" pitchFamily="2" charset="2"/>
              </a:rPr>
              <a:t>     Non  </a:t>
            </a:r>
          </a:p>
          <a:p>
            <a:r>
              <a:rPr lang="fr-FR" sz="2000" b="1" dirty="0">
                <a:highlight>
                  <a:srgbClr val="FFFF00"/>
                </a:highlight>
                <a:sym typeface="Wingdings" panose="05000000000000000000" pitchFamily="2" charset="2"/>
              </a:rPr>
              <a:t>Si oui, </a:t>
            </a:r>
            <a:r>
              <a:rPr lang="fr-FR" sz="2000" b="1" dirty="0" smtClean="0">
                <a:highlight>
                  <a:srgbClr val="FFFF00"/>
                </a:highlight>
                <a:sym typeface="Wingdings" panose="05000000000000000000" pitchFamily="2" charset="2"/>
              </a:rPr>
              <a:t>enregistrement </a:t>
            </a:r>
            <a:r>
              <a:rPr lang="fr-FR" sz="2000" b="1" dirty="0">
                <a:highlight>
                  <a:srgbClr val="FFFF00"/>
                </a:highlight>
                <a:sym typeface="Wingdings" panose="05000000000000000000" pitchFamily="2" charset="2"/>
              </a:rPr>
              <a:t>du RCF :</a:t>
            </a:r>
          </a:p>
          <a:p>
            <a:pPr lvl="1">
              <a:buFont typeface="Wingdings" panose="05000000000000000000" pitchFamily="2" charset="2"/>
              <a:buChar char="Ø"/>
            </a:pPr>
            <a:r>
              <a:rPr lang="fr-FR" sz="1800" dirty="0">
                <a:highlight>
                  <a:srgbClr val="FFFF00"/>
                </a:highlight>
                <a:sym typeface="Wingdings" panose="05000000000000000000" pitchFamily="2" charset="2"/>
              </a:rPr>
              <a:t>Continue  </a:t>
            </a:r>
          </a:p>
          <a:p>
            <a:pPr lvl="1">
              <a:buFont typeface="Wingdings" panose="05000000000000000000" pitchFamily="2" charset="2"/>
              <a:buChar char="Ø"/>
            </a:pPr>
            <a:r>
              <a:rPr lang="fr-FR" sz="1800" dirty="0">
                <a:highlight>
                  <a:srgbClr val="FFFF00"/>
                </a:highlight>
                <a:sym typeface="Wingdings" panose="05000000000000000000" pitchFamily="2" charset="2"/>
              </a:rPr>
              <a:t>Discontinue  </a:t>
            </a:r>
          </a:p>
          <a:p>
            <a:pPr lvl="1">
              <a:buFont typeface="Wingdings" panose="05000000000000000000" pitchFamily="2" charset="2"/>
              <a:buChar char="Ø"/>
            </a:pPr>
            <a:endParaRPr lang="fr-FR" sz="1800" dirty="0">
              <a:highlight>
                <a:srgbClr val="FFFF00"/>
              </a:highlight>
              <a:sym typeface="Wingdings" panose="05000000000000000000" pitchFamily="2" charset="2"/>
            </a:endParaRPr>
          </a:p>
          <a:p>
            <a:pPr marL="457200" lvl="1" indent="0">
              <a:buNone/>
            </a:pPr>
            <a:r>
              <a:rPr lang="fr-FR" sz="1800" dirty="0">
                <a:highlight>
                  <a:srgbClr val="FFFF00"/>
                </a:highlight>
              </a:rPr>
              <a:t>RCF normalement Non applicable sauf si décès pendant travail </a:t>
            </a:r>
          </a:p>
          <a:p>
            <a:pPr marL="0" indent="0" algn="ctr">
              <a:buNone/>
            </a:pPr>
            <a:r>
              <a:rPr lang="fr-FR" sz="2000" b="1" u="sng" dirty="0">
                <a:solidFill>
                  <a:srgbClr val="FF0000"/>
                </a:solidFill>
                <a:sym typeface="Wingdings" panose="05000000000000000000" pitchFamily="2" charset="2"/>
              </a:rPr>
              <a:t>Veuillez joindre les images du rythme</a:t>
            </a:r>
            <a:endParaRPr lang="fr-FR" sz="2000" u="sng" dirty="0">
              <a:sym typeface="Wingdings" panose="05000000000000000000" pitchFamily="2" charset="2"/>
            </a:endParaRPr>
          </a:p>
          <a:p>
            <a:pPr marL="0" indent="0">
              <a:buNone/>
            </a:pPr>
            <a:endParaRPr lang="fr-FR" sz="2000" i="1" dirty="0"/>
          </a:p>
        </p:txBody>
      </p:sp>
      <p:sp>
        <p:nvSpPr>
          <p:cNvPr id="8" name="Espace réservé du contenu 2">
            <a:extLst>
              <a:ext uri="{FF2B5EF4-FFF2-40B4-BE49-F238E27FC236}">
                <a16:creationId xmlns:a16="http://schemas.microsoft.com/office/drawing/2014/main" id="{7D10BF30-2871-4823-943D-22B8BCC05A23}"/>
              </a:ext>
            </a:extLst>
          </p:cNvPr>
          <p:cNvSpPr txBox="1">
            <a:spLocks/>
          </p:cNvSpPr>
          <p:nvPr/>
        </p:nvSpPr>
        <p:spPr>
          <a:xfrm>
            <a:off x="5934075" y="1486248"/>
            <a:ext cx="5943600" cy="4815472"/>
          </a:xfrm>
          <a:prstGeom prst="rect">
            <a:avLst/>
          </a:prstGeom>
          <a:ln>
            <a:solidFill>
              <a:schemeClr val="accent5">
                <a:lumMod val="75000"/>
              </a:schemeClr>
            </a:solidFill>
          </a:ln>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fr-FR" sz="500" dirty="0"/>
          </a:p>
          <a:p>
            <a:pPr marL="0" indent="0">
              <a:buNone/>
            </a:pPr>
            <a:r>
              <a:rPr lang="fr-FR" sz="2000" b="1" dirty="0">
                <a:highlight>
                  <a:srgbClr val="FFFF00"/>
                </a:highlight>
              </a:rPr>
              <a:t>Anomalies du RCF lors du travail </a:t>
            </a:r>
            <a:r>
              <a:rPr lang="fr-FR" sz="2000" b="1" dirty="0">
                <a:highlight>
                  <a:srgbClr val="FFFF00"/>
                </a:highlight>
                <a:sym typeface="Wingdings" panose="05000000000000000000" pitchFamily="2" charset="2"/>
              </a:rPr>
              <a:t>:            </a:t>
            </a:r>
            <a:br>
              <a:rPr lang="fr-FR" sz="2000" b="1" dirty="0">
                <a:highlight>
                  <a:srgbClr val="FFFF00"/>
                </a:highlight>
                <a:sym typeface="Wingdings" panose="05000000000000000000" pitchFamily="2" charset="2"/>
              </a:rPr>
            </a:br>
            <a:r>
              <a:rPr lang="fr-FR" sz="2000" b="1" dirty="0">
                <a:highlight>
                  <a:srgbClr val="FFFF00"/>
                </a:highlight>
                <a:sym typeface="Wingdings" panose="05000000000000000000" pitchFamily="2" charset="2"/>
              </a:rPr>
              <a:t>     </a:t>
            </a:r>
            <a:r>
              <a:rPr lang="fr-FR" sz="2000" dirty="0">
                <a:highlight>
                  <a:srgbClr val="FFFF00"/>
                </a:highlight>
              </a:rPr>
              <a:t>Oui </a:t>
            </a:r>
            <a:r>
              <a:rPr lang="fr-FR" sz="2000" dirty="0">
                <a:highlight>
                  <a:srgbClr val="FFFF00"/>
                </a:highlight>
                <a:sym typeface="Wingdings" panose="05000000000000000000" pitchFamily="2" charset="2"/>
              </a:rPr>
              <a:t>     Non  </a:t>
            </a:r>
          </a:p>
          <a:p>
            <a:pPr marL="0" indent="0">
              <a:buNone/>
            </a:pPr>
            <a:endParaRPr lang="fr-FR" sz="1050" dirty="0">
              <a:highlight>
                <a:srgbClr val="FFFF00"/>
              </a:highlight>
              <a:sym typeface="Wingdings" panose="05000000000000000000" pitchFamily="2" charset="2"/>
            </a:endParaRPr>
          </a:p>
          <a:p>
            <a:pPr lvl="1">
              <a:buFont typeface="Wingdings" panose="05000000000000000000" pitchFamily="2" charset="2"/>
              <a:buChar char="Ø"/>
            </a:pPr>
            <a:r>
              <a:rPr lang="fr-FR" sz="1800" b="1" dirty="0">
                <a:highlight>
                  <a:srgbClr val="FFFF00"/>
                </a:highlight>
                <a:sym typeface="Wingdings" panose="05000000000000000000" pitchFamily="2" charset="2"/>
              </a:rPr>
              <a:t>Si oui (selon définitions CNGOF) : </a:t>
            </a:r>
          </a:p>
          <a:p>
            <a:pPr lvl="2">
              <a:buFont typeface="Courier New" panose="02070309020205020404" pitchFamily="49" charset="0"/>
              <a:buChar char="o"/>
            </a:pPr>
            <a:r>
              <a:rPr lang="fr-FR" sz="1600" dirty="0">
                <a:highlight>
                  <a:srgbClr val="FFFF00"/>
                </a:highlight>
                <a:sym typeface="Wingdings" panose="05000000000000000000" pitchFamily="2" charset="2"/>
              </a:rPr>
              <a:t>Faible risque d’acidose 	 </a:t>
            </a:r>
          </a:p>
          <a:p>
            <a:pPr lvl="2">
              <a:buFont typeface="Courier New" panose="02070309020205020404" pitchFamily="49" charset="0"/>
              <a:buChar char="o"/>
            </a:pPr>
            <a:r>
              <a:rPr lang="fr-FR" sz="1600" dirty="0">
                <a:highlight>
                  <a:srgbClr val="FFFF00"/>
                </a:highlight>
                <a:sym typeface="Wingdings" panose="05000000000000000000" pitchFamily="2" charset="2"/>
              </a:rPr>
              <a:t>Risque d’acidose		 </a:t>
            </a:r>
          </a:p>
          <a:p>
            <a:pPr lvl="2">
              <a:buFont typeface="Courier New" panose="02070309020205020404" pitchFamily="49" charset="0"/>
              <a:buChar char="o"/>
            </a:pPr>
            <a:r>
              <a:rPr lang="fr-FR" sz="1600" dirty="0">
                <a:highlight>
                  <a:srgbClr val="FFFF00"/>
                </a:highlight>
                <a:sym typeface="Wingdings" panose="05000000000000000000" pitchFamily="2" charset="2"/>
              </a:rPr>
              <a:t>Risque important d’acidose 	 </a:t>
            </a:r>
          </a:p>
          <a:p>
            <a:pPr lvl="2">
              <a:buFont typeface="Courier New" panose="02070309020205020404" pitchFamily="49" charset="0"/>
              <a:buChar char="o"/>
            </a:pPr>
            <a:r>
              <a:rPr lang="fr-FR" sz="1600" dirty="0">
                <a:highlight>
                  <a:srgbClr val="FFFF00"/>
                </a:highlight>
                <a:sym typeface="Wingdings" panose="05000000000000000000" pitchFamily="2" charset="2"/>
              </a:rPr>
              <a:t>Risque majeur d’acidose 	 </a:t>
            </a:r>
          </a:p>
          <a:p>
            <a:pPr lvl="1">
              <a:buFont typeface="Wingdings" panose="05000000000000000000" pitchFamily="2" charset="2"/>
              <a:buChar char="Ø"/>
            </a:pPr>
            <a:endParaRPr lang="fr-FR" sz="1800" b="1" dirty="0">
              <a:highlight>
                <a:srgbClr val="FFFF00"/>
              </a:highlight>
              <a:sym typeface="Wingdings" panose="05000000000000000000" pitchFamily="2" charset="2"/>
            </a:endParaRPr>
          </a:p>
          <a:p>
            <a:pPr lvl="1">
              <a:buFont typeface="Wingdings" panose="05000000000000000000" pitchFamily="2" charset="2"/>
              <a:buChar char="Ø"/>
            </a:pPr>
            <a:r>
              <a:rPr lang="fr-FR" sz="1800" b="1" dirty="0">
                <a:highlight>
                  <a:srgbClr val="FFFF00"/>
                </a:highlight>
                <a:sym typeface="Wingdings" panose="05000000000000000000" pitchFamily="2" charset="2"/>
              </a:rPr>
              <a:t>Si oui</a:t>
            </a:r>
            <a:r>
              <a:rPr lang="fr-FR" sz="2000" b="1" dirty="0">
                <a:highlight>
                  <a:srgbClr val="FFFF00"/>
                </a:highlight>
                <a:sym typeface="Wingdings" panose="05000000000000000000" pitchFamily="2" charset="2"/>
              </a:rPr>
              <a:t>, mise en place de </a:t>
            </a:r>
            <a:r>
              <a:rPr lang="fr-FR" sz="2000" b="1" smtClean="0">
                <a:highlight>
                  <a:srgbClr val="FFFF00"/>
                </a:highlight>
                <a:sym typeface="Wingdings" panose="05000000000000000000" pitchFamily="2" charset="2"/>
              </a:rPr>
              <a:t>mesures correctives </a:t>
            </a:r>
            <a:r>
              <a:rPr lang="fr-FR" sz="2000" b="1" dirty="0">
                <a:highlight>
                  <a:srgbClr val="FFFF00"/>
                </a:highlight>
                <a:sym typeface="Wingdings" panose="05000000000000000000" pitchFamily="2" charset="2"/>
              </a:rPr>
              <a:t>:   </a:t>
            </a:r>
            <a:br>
              <a:rPr lang="fr-FR" sz="2000" b="1" dirty="0">
                <a:highlight>
                  <a:srgbClr val="FFFF00"/>
                </a:highlight>
                <a:sym typeface="Wingdings" panose="05000000000000000000" pitchFamily="2" charset="2"/>
              </a:rPr>
            </a:br>
            <a:r>
              <a:rPr lang="fr-FR" sz="2000" b="1" dirty="0">
                <a:highlight>
                  <a:srgbClr val="FFFF00"/>
                </a:highlight>
                <a:sym typeface="Wingdings" panose="05000000000000000000" pitchFamily="2" charset="2"/>
              </a:rPr>
              <a:t>   </a:t>
            </a:r>
            <a:r>
              <a:rPr lang="fr-FR" sz="1800" dirty="0">
                <a:highlight>
                  <a:srgbClr val="FFFF00"/>
                </a:highlight>
              </a:rPr>
              <a:t>Oui </a:t>
            </a:r>
            <a:r>
              <a:rPr lang="fr-FR" sz="1800" dirty="0">
                <a:highlight>
                  <a:srgbClr val="FFFF00"/>
                </a:highlight>
                <a:sym typeface="Wingdings" panose="05000000000000000000" pitchFamily="2" charset="2"/>
              </a:rPr>
              <a:t>     Non  </a:t>
            </a:r>
          </a:p>
          <a:p>
            <a:pPr marL="914400" lvl="2" indent="0">
              <a:buNone/>
            </a:pPr>
            <a:r>
              <a:rPr lang="fr-FR" sz="1600" dirty="0">
                <a:highlight>
                  <a:srgbClr val="FFFF00"/>
                </a:highlight>
                <a:sym typeface="Wingdings" panose="05000000000000000000" pitchFamily="2" charset="2"/>
              </a:rPr>
              <a:t>Si oui, précisez </a:t>
            </a:r>
            <a:r>
              <a:rPr lang="fr-FR" sz="1600" dirty="0" smtClean="0">
                <a:highlight>
                  <a:srgbClr val="FFFF00"/>
                </a:highlight>
                <a:sym typeface="Wingdings" panose="05000000000000000000" pitchFamily="2" charset="2"/>
              </a:rPr>
              <a:t>quelle CAT : </a:t>
            </a:r>
            <a:r>
              <a:rPr lang="fr-FR" sz="1600" dirty="0">
                <a:highlight>
                  <a:srgbClr val="FFFF00"/>
                </a:highlight>
              </a:rPr>
              <a:t>………………..</a:t>
            </a:r>
          </a:p>
          <a:p>
            <a:pPr marL="457200" lvl="1" indent="0">
              <a:buNone/>
            </a:pPr>
            <a:endParaRPr lang="fr-FR" sz="1800" dirty="0">
              <a:highlight>
                <a:srgbClr val="FFFF00"/>
              </a:highlight>
              <a:sym typeface="Wingdings" panose="05000000000000000000" pitchFamily="2" charset="2"/>
            </a:endParaRPr>
          </a:p>
          <a:p>
            <a:pPr marL="457200" lvl="1" indent="0">
              <a:buNone/>
            </a:pPr>
            <a:endParaRPr lang="fr-FR" sz="1800" dirty="0">
              <a:sym typeface="Wingdings" panose="05000000000000000000" pitchFamily="2" charset="2"/>
            </a:endParaRPr>
          </a:p>
          <a:p>
            <a:pPr lvl="1">
              <a:buFont typeface="Wingdings" panose="05000000000000000000" pitchFamily="2" charset="2"/>
              <a:buChar char="Ø"/>
            </a:pPr>
            <a:endParaRPr lang="fr-FR" sz="1800" dirty="0">
              <a:sym typeface="Wingdings" panose="05000000000000000000" pitchFamily="2" charset="2"/>
            </a:endParaRPr>
          </a:p>
          <a:p>
            <a:pPr lvl="1">
              <a:buFont typeface="Wingdings" panose="05000000000000000000" pitchFamily="2" charset="2"/>
              <a:buChar char="Ø"/>
            </a:pPr>
            <a:endParaRPr lang="fr-FR" sz="1800" dirty="0">
              <a:sym typeface="Wingdings" panose="05000000000000000000" pitchFamily="2" charset="2"/>
            </a:endParaRPr>
          </a:p>
          <a:p>
            <a:pPr lvl="1">
              <a:buFont typeface="Wingdings" panose="05000000000000000000" pitchFamily="2" charset="2"/>
              <a:buChar char="Ø"/>
            </a:pPr>
            <a:endParaRPr lang="fr-FR" sz="1800" dirty="0">
              <a:sym typeface="Wingdings" panose="05000000000000000000" pitchFamily="2" charset="2"/>
            </a:endParaRPr>
          </a:p>
        </p:txBody>
      </p:sp>
      <p:sp>
        <p:nvSpPr>
          <p:cNvPr id="4" name="Espace réservé du numéro de diapositive 3">
            <a:extLst>
              <a:ext uri="{FF2B5EF4-FFF2-40B4-BE49-F238E27FC236}">
                <a16:creationId xmlns:a16="http://schemas.microsoft.com/office/drawing/2014/main" id="{18B35E41-334C-4B55-AC98-319CF3E0CC4F}"/>
              </a:ext>
            </a:extLst>
          </p:cNvPr>
          <p:cNvSpPr>
            <a:spLocks noGrp="1"/>
          </p:cNvSpPr>
          <p:nvPr>
            <p:ph type="sldNum" sz="quarter" idx="12"/>
          </p:nvPr>
        </p:nvSpPr>
        <p:spPr/>
        <p:txBody>
          <a:bodyPr/>
          <a:lstStyle/>
          <a:p>
            <a:fld id="{1F296CD6-F585-4F4E-9BDC-72E84E04FBD4}" type="slidenum">
              <a:rPr lang="fr-FR" smtClean="0"/>
              <a:t>12</a:t>
            </a:fld>
            <a:endParaRPr lang="fr-FR"/>
          </a:p>
        </p:txBody>
      </p:sp>
    </p:spTree>
    <p:extLst>
      <p:ext uri="{BB962C8B-B14F-4D97-AF65-F5344CB8AC3E}">
        <p14:creationId xmlns:p14="http://schemas.microsoft.com/office/powerpoint/2010/main" val="2221708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784B293-6DDA-410E-BC9A-C78E554F8883}"/>
              </a:ext>
            </a:extLst>
          </p:cNvPr>
          <p:cNvSpPr txBox="1">
            <a:spLocks/>
          </p:cNvSpPr>
          <p:nvPr/>
        </p:nvSpPr>
        <p:spPr>
          <a:xfrm>
            <a:off x="2219325" y="2622926"/>
            <a:ext cx="7753349" cy="1612147"/>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fr-FR" sz="3600" b="1" i="1" dirty="0">
                <a:solidFill>
                  <a:srgbClr val="FF0000"/>
                </a:solidFill>
              </a:rPr>
              <a:t>Ajouter les images du RCF sur une ou plusieurs diapositives</a:t>
            </a:r>
          </a:p>
        </p:txBody>
      </p:sp>
      <p:sp>
        <p:nvSpPr>
          <p:cNvPr id="3" name="Espace réservé du numéro de diapositive 2">
            <a:extLst>
              <a:ext uri="{FF2B5EF4-FFF2-40B4-BE49-F238E27FC236}">
                <a16:creationId xmlns:a16="http://schemas.microsoft.com/office/drawing/2014/main" id="{BC41F936-7769-4B8C-A056-B18C95EDE840}"/>
              </a:ext>
            </a:extLst>
          </p:cNvPr>
          <p:cNvSpPr>
            <a:spLocks noGrp="1"/>
          </p:cNvSpPr>
          <p:nvPr>
            <p:ph type="sldNum" sz="quarter" idx="12"/>
          </p:nvPr>
        </p:nvSpPr>
        <p:spPr/>
        <p:txBody>
          <a:bodyPr/>
          <a:lstStyle/>
          <a:p>
            <a:fld id="{1F296CD6-F585-4F4E-9BDC-72E84E04FBD4}" type="slidenum">
              <a:rPr lang="fr-FR" smtClean="0"/>
              <a:t>13</a:t>
            </a:fld>
            <a:endParaRPr lang="fr-FR"/>
          </a:p>
        </p:txBody>
      </p:sp>
    </p:spTree>
    <p:extLst>
      <p:ext uri="{BB962C8B-B14F-4D97-AF65-F5344CB8AC3E}">
        <p14:creationId xmlns:p14="http://schemas.microsoft.com/office/powerpoint/2010/main" val="37721630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a:extLst>
              <a:ext uri="{FF2B5EF4-FFF2-40B4-BE49-F238E27FC236}">
                <a16:creationId xmlns:a16="http://schemas.microsoft.com/office/drawing/2014/main" id="{15676D85-A45A-45BF-8EA0-3F8062EC912F}"/>
              </a:ext>
            </a:extLst>
          </p:cNvPr>
          <p:cNvSpPr txBox="1">
            <a:spLocks/>
          </p:cNvSpPr>
          <p:nvPr/>
        </p:nvSpPr>
        <p:spPr>
          <a:xfrm>
            <a:off x="762000" y="365126"/>
            <a:ext cx="10515600" cy="709695"/>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FR" sz="3600" b="1" dirty="0">
                <a:latin typeface="+mn-lt"/>
              </a:rPr>
              <a:t>ACCOUCHEMENT (5)</a:t>
            </a:r>
          </a:p>
        </p:txBody>
      </p:sp>
      <p:sp>
        <p:nvSpPr>
          <p:cNvPr id="3" name="Espace réservé du contenu 2">
            <a:extLst>
              <a:ext uri="{FF2B5EF4-FFF2-40B4-BE49-F238E27FC236}">
                <a16:creationId xmlns:a16="http://schemas.microsoft.com/office/drawing/2014/main" id="{4514FE37-6257-4510-AC94-8F7F3EB93D07}"/>
              </a:ext>
            </a:extLst>
          </p:cNvPr>
          <p:cNvSpPr txBox="1">
            <a:spLocks/>
          </p:cNvSpPr>
          <p:nvPr/>
        </p:nvSpPr>
        <p:spPr>
          <a:xfrm>
            <a:off x="838200" y="1074821"/>
            <a:ext cx="10515600" cy="5409539"/>
          </a:xfrm>
          <a:prstGeom prst="rect">
            <a:avLst/>
          </a:prstGeom>
          <a:ln>
            <a:solidFill>
              <a:schemeClr val="accent5">
                <a:lumMod val="75000"/>
              </a:schemeClr>
            </a:solidFill>
          </a:ln>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fr-FR" sz="500" dirty="0"/>
          </a:p>
          <a:p>
            <a:r>
              <a:rPr lang="fr-FR" sz="2000" b="1" dirty="0">
                <a:sym typeface="Wingdings" panose="05000000000000000000" pitchFamily="2" charset="2"/>
              </a:rPr>
              <a:t>Techniques de surveillance de seconde ligne </a:t>
            </a:r>
            <a:r>
              <a:rPr lang="fr-FR" sz="2000" dirty="0">
                <a:sym typeface="Wingdings" panose="05000000000000000000" pitchFamily="2" charset="2"/>
              </a:rPr>
              <a:t>:   </a:t>
            </a:r>
            <a:r>
              <a:rPr lang="fr-FR" sz="2000" dirty="0"/>
              <a:t>Oui </a:t>
            </a:r>
            <a:r>
              <a:rPr lang="fr-FR" sz="2000" dirty="0">
                <a:sym typeface="Wingdings" panose="05000000000000000000" pitchFamily="2" charset="2"/>
              </a:rPr>
              <a:t>     Non  </a:t>
            </a:r>
          </a:p>
          <a:p>
            <a:r>
              <a:rPr lang="fr-FR" sz="2000" b="1" dirty="0">
                <a:sym typeface="Wingdings" panose="05000000000000000000" pitchFamily="2" charset="2"/>
              </a:rPr>
              <a:t>Si oui, veuillez compléter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5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2000" b="1" i="0" u="sng"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fr-FR" sz="2000" b="1" u="sng" dirty="0">
              <a:solidFill>
                <a:prstClr val="black"/>
              </a:solidFill>
              <a:latin typeface="Calibri" panose="020F0502020204030204"/>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2000" b="1" i="0" u="sng"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2000" b="1" i="0" u="sng"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2000" b="1" i="0" u="sng" strike="noStrike" kern="1200" cap="none" spc="0" normalizeH="0" baseline="0" noProof="0" dirty="0">
              <a:ln>
                <a:noFill/>
              </a:ln>
              <a:solidFill>
                <a:prstClr val="black"/>
              </a:solidFill>
              <a:effectLst/>
              <a:uLnTx/>
              <a:uFillTx/>
              <a:latin typeface="Calibri" panose="020F0502020204030204"/>
              <a:ea typeface="+mn-ea"/>
              <a:cs typeface="+mn-cs"/>
            </a:endParaRPr>
          </a:p>
          <a:p>
            <a:pPr>
              <a:lnSpc>
                <a:spcPct val="100000"/>
              </a:lnSpc>
              <a:spcBef>
                <a:spcPts val="0"/>
              </a:spcBef>
              <a:defRPr/>
            </a:pPr>
            <a:r>
              <a:rPr kumimoji="0" lang="fr-FR" sz="2000" b="1" i="0" strike="noStrike" kern="1200" cap="none" spc="0" normalizeH="0" baseline="0" noProof="0" dirty="0">
                <a:ln>
                  <a:noFill/>
                </a:ln>
                <a:solidFill>
                  <a:prstClr val="black"/>
                </a:solidFill>
                <a:effectLst/>
                <a:uLnTx/>
                <a:uFillTx/>
                <a:latin typeface="Calibri" panose="020F0502020204030204"/>
                <a:ea typeface="+mn-ea"/>
                <a:cs typeface="+mn-cs"/>
              </a:rPr>
              <a:t>Mode d’accouchement :  </a:t>
            </a:r>
            <a:r>
              <a:rPr kumimoji="0" lang="fr-FR" sz="2000" i="0" u="none" strike="noStrike" kern="1200" cap="none" spc="0" normalizeH="0" baseline="0" noProof="0" dirty="0">
                <a:ln>
                  <a:noFill/>
                </a:ln>
                <a:solidFill>
                  <a:prstClr val="black"/>
                </a:solidFill>
                <a:effectLst/>
                <a:uLnTx/>
                <a:uFillTx/>
                <a:latin typeface="Calibri" panose="020F0502020204030204"/>
                <a:ea typeface="+mn-ea"/>
                <a:cs typeface="+mn-cs"/>
              </a:rPr>
              <a:t>Voie basse spontanée </a:t>
            </a:r>
            <a:r>
              <a:rPr kumimoji="0" lang="fr-FR" sz="2000" i="0" u="none" strike="noStrike" kern="1200" cap="none" spc="0" normalizeH="0" baseline="0" noProof="0" dirty="0">
                <a:ln>
                  <a:noFill/>
                </a:ln>
                <a:solidFill>
                  <a:prstClr val="black"/>
                </a:solidFill>
                <a:effectLst/>
                <a:uLnTx/>
                <a:uFillTx/>
                <a:latin typeface="Calibri" panose="020F0502020204030204"/>
                <a:ea typeface="+mn-ea"/>
                <a:cs typeface="+mn-cs"/>
                <a:sym typeface="Wingdings" panose="05000000000000000000" pitchFamily="2" charset="2"/>
              </a:rPr>
              <a:t>     Extraction instrumentale</a:t>
            </a:r>
            <a:r>
              <a:rPr lang="fr-FR" sz="2000" dirty="0">
                <a:solidFill>
                  <a:prstClr val="black"/>
                </a:solidFill>
                <a:latin typeface="Calibri" panose="020F0502020204030204"/>
                <a:sym typeface="Wingdings" panose="05000000000000000000" pitchFamily="2" charset="2"/>
              </a:rPr>
              <a:t> </a:t>
            </a:r>
            <a:r>
              <a:rPr kumimoji="0" lang="fr-FR" sz="2000" b="0" i="0" u="none" strike="noStrike" kern="1200" cap="none" spc="0" normalizeH="0" baseline="0" noProof="0" dirty="0">
                <a:ln>
                  <a:noFill/>
                </a:ln>
                <a:solidFill>
                  <a:prstClr val="black"/>
                </a:solidFill>
                <a:effectLst/>
                <a:uLnTx/>
                <a:uFillTx/>
                <a:latin typeface="Calibri" panose="020F0502020204030204"/>
                <a:ea typeface="+mn-ea"/>
                <a:cs typeface="+mn-cs"/>
                <a:sym typeface="Wingdings" panose="05000000000000000000" pitchFamily="2" charset="2"/>
              </a:rPr>
              <a:t>     Césarienne </a:t>
            </a:r>
          </a:p>
          <a:p>
            <a:pPr lvl="1">
              <a:lnSpc>
                <a:spcPct val="100000"/>
              </a:lnSpc>
              <a:spcBef>
                <a:spcPts val="0"/>
              </a:spcBef>
              <a:buFont typeface="Wingdings" panose="05000000000000000000" pitchFamily="2" charset="2"/>
              <a:buChar char="Ø"/>
              <a:defRPr/>
            </a:pPr>
            <a:r>
              <a:rPr kumimoji="0" lang="fr-FR" sz="1800" b="0" i="0" u="none" strike="noStrike" kern="1200" cap="none" spc="0" normalizeH="0" baseline="0" noProof="0" dirty="0">
                <a:ln>
                  <a:noFill/>
                </a:ln>
                <a:solidFill>
                  <a:prstClr val="black"/>
                </a:solidFill>
                <a:effectLst/>
                <a:uLnTx/>
                <a:uFillTx/>
                <a:latin typeface="Calibri" panose="020F0502020204030204"/>
                <a:ea typeface="+mn-ea"/>
                <a:cs typeface="+mn-cs"/>
                <a:sym typeface="Wingdings" panose="05000000000000000000" pitchFamily="2" charset="2"/>
              </a:rPr>
              <a:t>Si extraction instrumentale : Forceps</a:t>
            </a:r>
            <a:r>
              <a:rPr lang="fr-FR" sz="1800" dirty="0">
                <a:solidFill>
                  <a:prstClr val="black"/>
                </a:solidFill>
                <a:latin typeface="Calibri" panose="020F0502020204030204"/>
                <a:sym typeface="Wingdings" panose="05000000000000000000" pitchFamily="2" charset="2"/>
              </a:rPr>
              <a:t> </a:t>
            </a:r>
            <a:r>
              <a:rPr kumimoji="0" lang="fr-FR" sz="1800" b="0" i="0" u="none" strike="noStrike" kern="1200" cap="none" spc="0" normalizeH="0" baseline="0" noProof="0" dirty="0">
                <a:ln>
                  <a:noFill/>
                </a:ln>
                <a:solidFill>
                  <a:prstClr val="black"/>
                </a:solidFill>
                <a:effectLst/>
                <a:uLnTx/>
                <a:uFillTx/>
                <a:latin typeface="Calibri" panose="020F0502020204030204"/>
                <a:ea typeface="+mn-ea"/>
                <a:cs typeface="+mn-cs"/>
                <a:sym typeface="Wingdings" panose="05000000000000000000" pitchFamily="2" charset="2"/>
              </a:rPr>
              <a:t>     Spatule      Ventouse                                </a:t>
            </a:r>
          </a:p>
          <a:p>
            <a:pPr lvl="1">
              <a:lnSpc>
                <a:spcPct val="100000"/>
              </a:lnSpc>
              <a:spcBef>
                <a:spcPts val="0"/>
              </a:spcBef>
              <a:buFont typeface="Wingdings" panose="05000000000000000000" pitchFamily="2" charset="2"/>
              <a:buChar char="Ø"/>
              <a:defRPr/>
            </a:pPr>
            <a:r>
              <a:rPr lang="fr-FR" sz="1800" dirty="0">
                <a:solidFill>
                  <a:prstClr val="black"/>
                </a:solidFill>
                <a:latin typeface="Calibri" panose="020F0502020204030204"/>
                <a:sym typeface="Wingdings" panose="05000000000000000000" pitchFamily="2" charset="2"/>
              </a:rPr>
              <a:t>Si césarienne</a:t>
            </a:r>
            <a:r>
              <a:rPr kumimoji="0" lang="fr-FR" sz="1800" i="0" u="none" strike="noStrike" kern="1200" cap="none" spc="0" normalizeH="0" baseline="0" noProof="0" dirty="0">
                <a:ln>
                  <a:noFill/>
                </a:ln>
                <a:solidFill>
                  <a:prstClr val="black"/>
                </a:solidFill>
                <a:effectLst/>
                <a:uLnTx/>
                <a:uFillTx/>
                <a:latin typeface="Calibri" panose="020F0502020204030204"/>
                <a:ea typeface="+mn-ea"/>
                <a:cs typeface="+mn-cs"/>
                <a:sym typeface="Wingdings" panose="05000000000000000000" pitchFamily="2" charset="2"/>
              </a:rPr>
              <a:t>, p</a:t>
            </a:r>
            <a:r>
              <a:rPr kumimoji="0" lang="fr-FR" sz="1800" b="0" i="0" u="none" strike="noStrike" kern="1200" cap="none" spc="0" normalizeH="0" baseline="0" noProof="0" dirty="0">
                <a:ln>
                  <a:noFill/>
                </a:ln>
                <a:solidFill>
                  <a:prstClr val="black"/>
                </a:solidFill>
                <a:effectLst/>
                <a:uLnTx/>
                <a:uFillTx/>
                <a:latin typeface="Calibri" panose="020F0502020204030204"/>
                <a:ea typeface="+mn-ea"/>
                <a:cs typeface="+mn-cs"/>
                <a:sym typeface="Wingdings" panose="05000000000000000000" pitchFamily="2" charset="2"/>
              </a:rPr>
              <a:t>récisez le code : …..</a:t>
            </a:r>
          </a:p>
          <a:p>
            <a:pPr marL="457200" lvl="1" indent="0">
              <a:lnSpc>
                <a:spcPct val="100000"/>
              </a:lnSpc>
              <a:spcBef>
                <a:spcPts val="0"/>
              </a:spcBef>
              <a:buNone/>
              <a:defRPr/>
            </a:pPr>
            <a:endParaRPr kumimoji="0" lang="fr-FR" sz="10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a:lnSpc>
                <a:spcPct val="100000"/>
              </a:lnSpc>
              <a:spcBef>
                <a:spcPts val="0"/>
              </a:spcBef>
              <a:defRPr/>
            </a:pPr>
            <a:r>
              <a:rPr kumimoji="0" lang="fr-FR" sz="2000" b="1" i="0" u="none" strike="noStrike" kern="1200" cap="none" spc="0" normalizeH="0" baseline="0" noProof="0" dirty="0">
                <a:ln>
                  <a:noFill/>
                </a:ln>
                <a:solidFill>
                  <a:prstClr val="black"/>
                </a:solidFill>
                <a:effectLst/>
                <a:uLnTx/>
                <a:uFillTx/>
                <a:latin typeface="Calibri" panose="020F0502020204030204"/>
                <a:ea typeface="+mn-ea"/>
                <a:cs typeface="+mn-cs"/>
              </a:rPr>
              <a:t>Circulaires :   </a:t>
            </a:r>
            <a:r>
              <a:rPr kumimoji="0" lang="fr-FR" sz="2000" b="0" i="0" u="none" strike="noStrike" kern="1200" cap="none" spc="0" normalizeH="0" baseline="0" noProof="0" dirty="0">
                <a:ln>
                  <a:noFill/>
                </a:ln>
                <a:solidFill>
                  <a:prstClr val="black"/>
                </a:solidFill>
                <a:effectLst/>
                <a:uLnTx/>
                <a:uFillTx/>
                <a:latin typeface="Calibri" panose="020F0502020204030204"/>
                <a:ea typeface="+mn-ea"/>
                <a:cs typeface="+mn-cs"/>
              </a:rPr>
              <a:t>Oui </a:t>
            </a:r>
            <a:r>
              <a:rPr kumimoji="0" lang="fr-FR" sz="2000" b="0" i="0" u="none" strike="noStrike" kern="1200" cap="none" spc="0" normalizeH="0" baseline="0" noProof="0" dirty="0">
                <a:ln>
                  <a:noFill/>
                </a:ln>
                <a:solidFill>
                  <a:prstClr val="black"/>
                </a:solidFill>
                <a:effectLst/>
                <a:uLnTx/>
                <a:uFillTx/>
                <a:latin typeface="Calibri" panose="020F0502020204030204"/>
                <a:ea typeface="+mn-ea"/>
                <a:cs typeface="+mn-cs"/>
                <a:sym typeface="Wingdings" panose="05000000000000000000" pitchFamily="2" charset="2"/>
              </a:rPr>
              <a:t>     Non </a:t>
            </a:r>
            <a:r>
              <a:rPr kumimoji="0" lang="fr-FR" sz="2000" b="0" i="0" u="none" strike="noStrike" kern="1200" cap="none" spc="0" normalizeH="0" baseline="0" noProof="0" dirty="0">
                <a:ln>
                  <a:noFill/>
                </a:ln>
                <a:solidFill>
                  <a:prstClr val="black"/>
                </a:solidFill>
                <a:effectLst/>
                <a:uLnTx/>
                <a:uFillTx/>
                <a:latin typeface="Calibri" panose="020F0502020204030204"/>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10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a:lnSpc>
                <a:spcPct val="100000"/>
              </a:lnSpc>
              <a:spcBef>
                <a:spcPts val="0"/>
              </a:spcBef>
              <a:defRPr/>
            </a:pPr>
            <a:r>
              <a:rPr kumimoji="0" lang="fr-FR" sz="2000" b="1" i="0" u="none" strike="noStrike" kern="1200" cap="none" spc="0" normalizeH="0" baseline="0" noProof="0" dirty="0">
                <a:ln>
                  <a:noFill/>
                </a:ln>
                <a:solidFill>
                  <a:prstClr val="black"/>
                </a:solidFill>
                <a:effectLst/>
                <a:uLnTx/>
                <a:uFillTx/>
                <a:latin typeface="Calibri" panose="020F0502020204030204"/>
                <a:ea typeface="+mn-ea"/>
                <a:cs typeface="+mn-cs"/>
              </a:rPr>
              <a:t>Anomalies du placenta :     </a:t>
            </a:r>
            <a:r>
              <a:rPr kumimoji="0" lang="fr-FR" sz="2000" b="0" i="0" u="none" strike="noStrike" kern="1200" cap="none" spc="0" normalizeH="0" baseline="0" noProof="0" dirty="0">
                <a:ln>
                  <a:noFill/>
                </a:ln>
                <a:solidFill>
                  <a:prstClr val="black"/>
                </a:solidFill>
                <a:effectLst/>
                <a:uLnTx/>
                <a:uFillTx/>
                <a:latin typeface="Calibri" panose="020F0502020204030204"/>
                <a:ea typeface="+mn-ea"/>
                <a:cs typeface="+mn-cs"/>
              </a:rPr>
              <a:t>Oui </a:t>
            </a:r>
            <a:r>
              <a:rPr kumimoji="0" lang="fr-FR" sz="2000" b="0" i="0" u="none" strike="noStrike" kern="1200" cap="none" spc="0" normalizeH="0" baseline="0" noProof="0" dirty="0">
                <a:ln>
                  <a:noFill/>
                </a:ln>
                <a:solidFill>
                  <a:prstClr val="black"/>
                </a:solidFill>
                <a:effectLst/>
                <a:uLnTx/>
                <a:uFillTx/>
                <a:latin typeface="Calibri" panose="020F0502020204030204"/>
                <a:ea typeface="+mn-ea"/>
                <a:cs typeface="+mn-cs"/>
                <a:sym typeface="Wingdings" panose="05000000000000000000" pitchFamily="2" charset="2"/>
              </a:rPr>
              <a:t>     Non      Placenta non analysé </a:t>
            </a:r>
          </a:p>
          <a:p>
            <a:pPr marL="457200" marR="0" lvl="1" indent="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fr-FR" sz="1800" b="0" i="0" u="none" strike="noStrike" kern="1200" cap="none" spc="0" normalizeH="0" baseline="0" noProof="0" dirty="0">
                <a:ln>
                  <a:noFill/>
                </a:ln>
                <a:solidFill>
                  <a:prstClr val="black"/>
                </a:solidFill>
                <a:effectLst/>
                <a:uLnTx/>
                <a:uFillTx/>
                <a:latin typeface="Calibri" panose="020F0502020204030204"/>
                <a:ea typeface="+mn-ea"/>
                <a:cs typeface="+mn-cs"/>
                <a:sym typeface="Wingdings" panose="05000000000000000000" pitchFamily="2" charset="2"/>
              </a:rPr>
              <a:t>Anomalies macroscopiques : …..</a:t>
            </a:r>
          </a:p>
          <a:p>
            <a:pPr marL="457200" marR="0" lvl="1" indent="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endParaRPr kumimoji="0" lang="fr-FR" sz="1600" b="0" i="0" u="none" strike="noStrike" kern="1200" cap="none" spc="0" normalizeH="0" baseline="0" noProof="0" dirty="0">
              <a:ln>
                <a:noFill/>
              </a:ln>
              <a:solidFill>
                <a:prstClr val="black"/>
              </a:solidFill>
              <a:effectLst/>
              <a:uLnTx/>
              <a:uFillTx/>
              <a:latin typeface="Calibri" panose="020F0502020204030204"/>
              <a:ea typeface="+mn-ea"/>
              <a:cs typeface="+mn-cs"/>
              <a:sym typeface="Wingdings" panose="05000000000000000000" pitchFamily="2" charset="2"/>
            </a:endParaRPr>
          </a:p>
          <a:p>
            <a:pPr marL="0" indent="0">
              <a:lnSpc>
                <a:spcPct val="100000"/>
              </a:lnSpc>
              <a:spcBef>
                <a:spcPts val="0"/>
              </a:spcBef>
              <a:buNone/>
              <a:defRPr/>
            </a:pPr>
            <a:endParaRPr kumimoji="0" lang="fr-FR" sz="2400" b="0" i="0" u="none" strike="noStrike" kern="1200" cap="none" spc="0" normalizeH="0" baseline="0" noProof="0" dirty="0">
              <a:ln>
                <a:noFill/>
              </a:ln>
              <a:solidFill>
                <a:prstClr val="black"/>
              </a:solidFill>
              <a:effectLst/>
              <a:uLnTx/>
              <a:uFillTx/>
              <a:latin typeface="Calibri" panose="020F0502020204030204"/>
              <a:ea typeface="+mn-ea"/>
              <a:cs typeface="+mn-cs"/>
              <a:sym typeface="Wingdings" panose="05000000000000000000" pitchFamily="2" charset="2"/>
            </a:endParaRPr>
          </a:p>
        </p:txBody>
      </p:sp>
      <p:sp>
        <p:nvSpPr>
          <p:cNvPr id="2" name="Espace réservé du numéro de diapositive 1">
            <a:extLst>
              <a:ext uri="{FF2B5EF4-FFF2-40B4-BE49-F238E27FC236}">
                <a16:creationId xmlns:a16="http://schemas.microsoft.com/office/drawing/2014/main" id="{1DF0752F-153B-49BA-A020-761EB22049B1}"/>
              </a:ext>
            </a:extLst>
          </p:cNvPr>
          <p:cNvSpPr>
            <a:spLocks noGrp="1"/>
          </p:cNvSpPr>
          <p:nvPr>
            <p:ph type="sldNum" sz="quarter" idx="12"/>
          </p:nvPr>
        </p:nvSpPr>
        <p:spPr/>
        <p:txBody>
          <a:bodyPr/>
          <a:lstStyle/>
          <a:p>
            <a:fld id="{1F296CD6-F585-4F4E-9BDC-72E84E04FBD4}" type="slidenum">
              <a:rPr lang="fr-FR" smtClean="0"/>
              <a:t>14</a:t>
            </a:fld>
            <a:endParaRPr lang="fr-FR"/>
          </a:p>
        </p:txBody>
      </p:sp>
      <p:graphicFrame>
        <p:nvGraphicFramePr>
          <p:cNvPr id="6" name="Tableau 11">
            <a:extLst>
              <a:ext uri="{FF2B5EF4-FFF2-40B4-BE49-F238E27FC236}">
                <a16:creationId xmlns:a16="http://schemas.microsoft.com/office/drawing/2014/main" id="{D06C6025-71EB-4C30-B5E9-4D9BA3339ED6}"/>
              </a:ext>
            </a:extLst>
          </p:cNvPr>
          <p:cNvGraphicFramePr>
            <a:graphicFrameLocks noGrp="1"/>
          </p:cNvGraphicFramePr>
          <p:nvPr/>
        </p:nvGraphicFramePr>
        <p:xfrm>
          <a:off x="3403410" y="2173714"/>
          <a:ext cx="5385180" cy="1149269"/>
        </p:xfrm>
        <a:graphic>
          <a:graphicData uri="http://schemas.openxmlformats.org/drawingml/2006/table">
            <a:tbl>
              <a:tblPr firstRow="1" bandRow="1">
                <a:tableStyleId>{8799B23B-EC83-4686-B30A-512413B5E67A}</a:tableStyleId>
              </a:tblPr>
              <a:tblGrid>
                <a:gridCol w="1795818">
                  <a:extLst>
                    <a:ext uri="{9D8B030D-6E8A-4147-A177-3AD203B41FA5}">
                      <a16:colId xmlns:a16="http://schemas.microsoft.com/office/drawing/2014/main" val="1840619654"/>
                    </a:ext>
                  </a:extLst>
                </a:gridCol>
                <a:gridCol w="545910">
                  <a:extLst>
                    <a:ext uri="{9D8B030D-6E8A-4147-A177-3AD203B41FA5}">
                      <a16:colId xmlns:a16="http://schemas.microsoft.com/office/drawing/2014/main" val="2965267141"/>
                    </a:ext>
                  </a:extLst>
                </a:gridCol>
                <a:gridCol w="655093">
                  <a:extLst>
                    <a:ext uri="{9D8B030D-6E8A-4147-A177-3AD203B41FA5}">
                      <a16:colId xmlns:a16="http://schemas.microsoft.com/office/drawing/2014/main" val="3209180254"/>
                    </a:ext>
                  </a:extLst>
                </a:gridCol>
                <a:gridCol w="2388359">
                  <a:extLst>
                    <a:ext uri="{9D8B030D-6E8A-4147-A177-3AD203B41FA5}">
                      <a16:colId xmlns:a16="http://schemas.microsoft.com/office/drawing/2014/main" val="2727315180"/>
                    </a:ext>
                  </a:extLst>
                </a:gridCol>
              </a:tblGrid>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800" b="1" dirty="0">
                          <a:solidFill>
                            <a:schemeClr val="tx1"/>
                          </a:solidFill>
                        </a:rPr>
                        <a:t>Examen réalisé</a:t>
                      </a:r>
                    </a:p>
                  </a:txBody>
                  <a:tcPr>
                    <a:lnL w="12700" cap="flat" cmpd="sng" algn="ctr">
                      <a:solidFill>
                        <a:schemeClr val="accent3"/>
                      </a:solidFill>
                      <a:prstDash val="solid"/>
                      <a:round/>
                      <a:headEnd type="none" w="med" len="med"/>
                      <a:tailEnd type="none" w="med" len="med"/>
                    </a:lnL>
                    <a:lnT w="12700" cap="flat" cmpd="sng" algn="ctr">
                      <a:solidFill>
                        <a:schemeClr val="accent3"/>
                      </a:solidFill>
                      <a:prstDash val="solid"/>
                      <a:round/>
                      <a:headEnd type="none" w="med" len="med"/>
                      <a:tailEnd type="none" w="med" len="med"/>
                    </a:lnT>
                    <a:noFill/>
                  </a:tcPr>
                </a:tc>
                <a:tc>
                  <a:txBody>
                    <a:bodyPr/>
                    <a:lstStyle/>
                    <a:p>
                      <a:r>
                        <a:rPr lang="fr-FR" sz="1800" b="1" dirty="0">
                          <a:solidFill>
                            <a:schemeClr val="tx1"/>
                          </a:solidFill>
                        </a:rPr>
                        <a:t>Oui</a:t>
                      </a:r>
                    </a:p>
                  </a:txBody>
                  <a:tcPr>
                    <a:lnT w="12700" cap="flat" cmpd="sng" algn="ctr">
                      <a:solidFill>
                        <a:schemeClr val="accent3"/>
                      </a:solidFill>
                      <a:prstDash val="solid"/>
                      <a:round/>
                      <a:headEnd type="none" w="med" len="med"/>
                      <a:tailEnd type="none" w="med" len="med"/>
                    </a:lnT>
                    <a:noFill/>
                  </a:tcPr>
                </a:tc>
                <a:tc>
                  <a:txBody>
                    <a:bodyPr/>
                    <a:lstStyle/>
                    <a:p>
                      <a:r>
                        <a:rPr lang="fr-FR" sz="1800" b="1" dirty="0">
                          <a:solidFill>
                            <a:schemeClr val="tx1"/>
                          </a:solidFill>
                        </a:rPr>
                        <a:t>Non</a:t>
                      </a:r>
                    </a:p>
                  </a:txBody>
                  <a:tcPr>
                    <a:lnT w="12700" cap="flat" cmpd="sng" algn="ctr">
                      <a:solidFill>
                        <a:schemeClr val="accent3"/>
                      </a:solidFill>
                      <a:prstDash val="solid"/>
                      <a:round/>
                      <a:headEnd type="none" w="med" len="med"/>
                      <a:tailEnd type="none" w="med" len="med"/>
                    </a:lnT>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800" b="1" dirty="0">
                          <a:solidFill>
                            <a:schemeClr val="tx1"/>
                          </a:solidFill>
                        </a:rPr>
                        <a:t>Valeur</a:t>
                      </a:r>
                    </a:p>
                  </a:txBody>
                  <a:tcPr>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noFill/>
                  </a:tcPr>
                </a:tc>
                <a:extLst>
                  <a:ext uri="{0D108BD9-81ED-4DB2-BD59-A6C34878D82A}">
                    <a16:rowId xmlns:a16="http://schemas.microsoft.com/office/drawing/2014/main" val="484151553"/>
                  </a:ext>
                </a:extLst>
              </a:tr>
              <a:tr h="40137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800" kern="1200" dirty="0">
                          <a:solidFill>
                            <a:schemeClr val="tx1"/>
                          </a:solidFill>
                          <a:effectLst/>
                          <a:latin typeface="+mn-lt"/>
                          <a:ea typeface="+mn-ea"/>
                          <a:cs typeface="+mn-cs"/>
                        </a:rPr>
                        <a:t>pH au scalp</a:t>
                      </a:r>
                    </a:p>
                  </a:txBody>
                  <a:tcPr>
                    <a:lnL w="12700" cap="flat" cmpd="sng" algn="ctr">
                      <a:solidFill>
                        <a:schemeClr val="accent3"/>
                      </a:solidFill>
                      <a:prstDash val="solid"/>
                      <a:round/>
                      <a:headEnd type="none" w="med" len="med"/>
                      <a:tailEnd type="none" w="med" len="med"/>
                    </a:lnL>
                  </a:tcPr>
                </a:tc>
                <a:tc>
                  <a:txBody>
                    <a:bodyPr/>
                    <a:lstStyle/>
                    <a:p>
                      <a:endParaRPr lang="fr-FR" sz="1800" dirty="0"/>
                    </a:p>
                  </a:txBody>
                  <a:tcPr/>
                </a:tc>
                <a:tc>
                  <a:txBody>
                    <a:bodyPr/>
                    <a:lstStyle/>
                    <a:p>
                      <a:endParaRPr lang="fr-FR" sz="1800" dirty="0"/>
                    </a:p>
                  </a:txBody>
                  <a:tcPr/>
                </a:tc>
                <a:tc>
                  <a:txBody>
                    <a:bodyPr/>
                    <a:lstStyle/>
                    <a:p>
                      <a:endParaRPr lang="fr-FR" sz="1800" dirty="0"/>
                    </a:p>
                  </a:txBody>
                  <a:tcPr>
                    <a:lnR w="12700" cap="flat" cmpd="sng" algn="ctr">
                      <a:solidFill>
                        <a:schemeClr val="accent3"/>
                      </a:solidFill>
                      <a:prstDash val="solid"/>
                      <a:round/>
                      <a:headEnd type="none" w="med" len="med"/>
                      <a:tailEnd type="none" w="med" len="med"/>
                    </a:lnR>
                  </a:tcPr>
                </a:tc>
                <a:extLst>
                  <a:ext uri="{0D108BD9-81ED-4DB2-BD59-A6C34878D82A}">
                    <a16:rowId xmlns:a16="http://schemas.microsoft.com/office/drawing/2014/main" val="3276525546"/>
                  </a:ext>
                </a:extLst>
              </a:tr>
              <a:tr h="382137">
                <a:tc>
                  <a:txBody>
                    <a:bodyPr/>
                    <a:lstStyle/>
                    <a:p>
                      <a:pPr lvl="0"/>
                      <a:r>
                        <a:rPr lang="fr-FR" sz="1800" kern="1200" dirty="0">
                          <a:solidFill>
                            <a:schemeClr val="tx1"/>
                          </a:solidFill>
                          <a:effectLst/>
                          <a:latin typeface="+mn-lt"/>
                          <a:ea typeface="+mn-ea"/>
                          <a:cs typeface="+mn-cs"/>
                        </a:rPr>
                        <a:t>Lactates au scalp</a:t>
                      </a:r>
                    </a:p>
                  </a:txBody>
                  <a:tcPr>
                    <a:lnL w="12700" cap="flat" cmpd="sng" algn="ctr">
                      <a:solidFill>
                        <a:schemeClr val="accent3"/>
                      </a:solidFill>
                      <a:prstDash val="solid"/>
                      <a:round/>
                      <a:headEnd type="none" w="med" len="med"/>
                      <a:tailEnd type="none" w="med" len="med"/>
                    </a:lnL>
                  </a:tcPr>
                </a:tc>
                <a:tc>
                  <a:txBody>
                    <a:bodyPr/>
                    <a:lstStyle/>
                    <a:p>
                      <a:endParaRPr lang="fr-FR" sz="1800" dirty="0"/>
                    </a:p>
                  </a:txBody>
                  <a:tcPr/>
                </a:tc>
                <a:tc>
                  <a:txBody>
                    <a:bodyPr/>
                    <a:lstStyle/>
                    <a:p>
                      <a:endParaRPr lang="fr-FR" sz="1800" dirty="0"/>
                    </a:p>
                  </a:txBody>
                  <a:tcPr/>
                </a:tc>
                <a:tc>
                  <a:txBody>
                    <a:bodyPr/>
                    <a:lstStyle/>
                    <a:p>
                      <a:endParaRPr lang="fr-FR" sz="1800" dirty="0"/>
                    </a:p>
                  </a:txBody>
                  <a:tcPr>
                    <a:lnR w="12700" cap="flat" cmpd="sng" algn="ctr">
                      <a:solidFill>
                        <a:schemeClr val="accent3"/>
                      </a:solidFill>
                      <a:prstDash val="solid"/>
                      <a:round/>
                      <a:headEnd type="none" w="med" len="med"/>
                      <a:tailEnd type="none" w="med" len="med"/>
                    </a:lnR>
                  </a:tcPr>
                </a:tc>
                <a:extLst>
                  <a:ext uri="{0D108BD9-81ED-4DB2-BD59-A6C34878D82A}">
                    <a16:rowId xmlns:a16="http://schemas.microsoft.com/office/drawing/2014/main" val="324612399"/>
                  </a:ext>
                </a:extLst>
              </a:tr>
            </a:tbl>
          </a:graphicData>
        </a:graphic>
      </p:graphicFrame>
    </p:spTree>
    <p:extLst>
      <p:ext uri="{BB962C8B-B14F-4D97-AF65-F5344CB8AC3E}">
        <p14:creationId xmlns:p14="http://schemas.microsoft.com/office/powerpoint/2010/main" val="31761881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E307809A-F8B5-47B5-9DCA-64F7EFAB8221}"/>
              </a:ext>
            </a:extLst>
          </p:cNvPr>
          <p:cNvSpPr>
            <a:spLocks noGrp="1"/>
          </p:cNvSpPr>
          <p:nvPr>
            <p:ph type="sldNum" sz="quarter" idx="12"/>
          </p:nvPr>
        </p:nvSpPr>
        <p:spPr/>
        <p:txBody>
          <a:bodyPr/>
          <a:lstStyle/>
          <a:p>
            <a:fld id="{1F296CD6-F585-4F4E-9BDC-72E84E04FBD4}" type="slidenum">
              <a:rPr lang="fr-FR" smtClean="0"/>
              <a:t>15</a:t>
            </a:fld>
            <a:endParaRPr lang="fr-FR"/>
          </a:p>
        </p:txBody>
      </p:sp>
      <p:sp>
        <p:nvSpPr>
          <p:cNvPr id="4" name="ZoneTexte 3">
            <a:extLst>
              <a:ext uri="{FF2B5EF4-FFF2-40B4-BE49-F238E27FC236}">
                <a16:creationId xmlns:a16="http://schemas.microsoft.com/office/drawing/2014/main" id="{0B81953F-01D5-494A-B711-D33CDB3C651D}"/>
              </a:ext>
            </a:extLst>
          </p:cNvPr>
          <p:cNvSpPr txBox="1"/>
          <p:nvPr/>
        </p:nvSpPr>
        <p:spPr>
          <a:xfrm>
            <a:off x="831574" y="1406971"/>
            <a:ext cx="10518913" cy="5047536"/>
          </a:xfrm>
          <a:prstGeom prst="rect">
            <a:avLst/>
          </a:prstGeom>
          <a:noFill/>
          <a:ln>
            <a:solidFill>
              <a:schemeClr val="accent5">
                <a:lumMod val="75000"/>
              </a:schemeClr>
            </a:solidFill>
          </a:ln>
        </p:spPr>
        <p:txBody>
          <a:bodyPr wrap="square">
            <a:spAutoFit/>
          </a:bodyPr>
          <a:lstStyle/>
          <a:p>
            <a:pPr marL="342900" indent="-342900">
              <a:buFont typeface="Arial" panose="020B0604020202020204" pitchFamily="34" charset="0"/>
              <a:buChar char="•"/>
            </a:pPr>
            <a:endParaRPr lang="fr-FR" sz="1200" b="1" dirty="0">
              <a:sym typeface="Wingdings" panose="05000000000000000000" pitchFamily="2" charset="2"/>
            </a:endParaRPr>
          </a:p>
          <a:p>
            <a:pPr marL="342900" indent="-342900">
              <a:buFont typeface="Arial" panose="020B0604020202020204" pitchFamily="34" charset="0"/>
              <a:buChar char="•"/>
            </a:pPr>
            <a:r>
              <a:rPr lang="fr-FR" sz="2400" b="1" dirty="0">
                <a:sym typeface="Wingdings" panose="05000000000000000000" pitchFamily="2" charset="2"/>
              </a:rPr>
              <a:t>Moment de la naissance :                 </a:t>
            </a:r>
          </a:p>
          <a:p>
            <a:pPr lvl="1">
              <a:buFont typeface="Wingdings" panose="05000000000000000000" pitchFamily="2" charset="2"/>
              <a:buChar char="Ø"/>
            </a:pPr>
            <a:r>
              <a:rPr lang="fr-FR" sz="2000" dirty="0">
                <a:sym typeface="Wingdings" panose="05000000000000000000" pitchFamily="2" charset="2"/>
              </a:rPr>
              <a:t> Journée de semaine 	          </a:t>
            </a:r>
          </a:p>
          <a:p>
            <a:pPr lvl="1">
              <a:buFont typeface="Wingdings" panose="05000000000000000000" pitchFamily="2" charset="2"/>
              <a:buChar char="Ø"/>
            </a:pPr>
            <a:r>
              <a:rPr lang="fr-FR" sz="2000" dirty="0">
                <a:sym typeface="Wingdings" panose="05000000000000000000" pitchFamily="2" charset="2"/>
              </a:rPr>
              <a:t> Nuit 			    </a:t>
            </a:r>
          </a:p>
          <a:p>
            <a:pPr lvl="1">
              <a:buFont typeface="Wingdings" panose="05000000000000000000" pitchFamily="2" charset="2"/>
              <a:buChar char="Ø"/>
            </a:pPr>
            <a:r>
              <a:rPr lang="fr-FR" sz="2000" dirty="0">
                <a:sym typeface="Wingdings" panose="05000000000000000000" pitchFamily="2" charset="2"/>
              </a:rPr>
              <a:t> Week-end ou jour férié 	</a:t>
            </a:r>
            <a:endParaRPr lang="fr-FR" sz="2400" b="1" dirty="0"/>
          </a:p>
          <a:p>
            <a:pPr marL="342900" indent="-342900">
              <a:buFont typeface="Arial" panose="020B0604020202020204" pitchFamily="34" charset="0"/>
              <a:buChar char="•"/>
            </a:pPr>
            <a:endParaRPr lang="fr-FR" sz="2400" b="1" dirty="0"/>
          </a:p>
          <a:p>
            <a:pPr marL="342900" indent="-342900">
              <a:buFont typeface="Arial" panose="020B0604020202020204" pitchFamily="34" charset="0"/>
              <a:buChar char="•"/>
            </a:pPr>
            <a:r>
              <a:rPr lang="fr-FR" sz="2400" b="1" dirty="0"/>
              <a:t>GO présent lors de la naissance :     </a:t>
            </a:r>
            <a:r>
              <a:rPr lang="fr-FR" sz="2400" dirty="0"/>
              <a:t>Oui </a:t>
            </a:r>
            <a:r>
              <a:rPr lang="fr-FR" sz="2400" dirty="0">
                <a:sym typeface="Wingdings" panose="05000000000000000000" pitchFamily="2" charset="2"/>
              </a:rPr>
              <a:t>     Non </a:t>
            </a:r>
          </a:p>
          <a:p>
            <a:pPr marL="800100" lvl="1" indent="-342900">
              <a:buFont typeface="Wingdings" panose="05000000000000000000" pitchFamily="2" charset="2"/>
              <a:buChar char="Ø"/>
            </a:pPr>
            <a:r>
              <a:rPr lang="fr-FR" sz="2000" dirty="0">
                <a:sym typeface="Wingdings" panose="05000000000000000000" pitchFamily="2" charset="2"/>
              </a:rPr>
              <a:t>Si non, pourquoi : …..</a:t>
            </a:r>
          </a:p>
          <a:p>
            <a:pPr marL="800100" lvl="1" indent="-342900">
              <a:buFont typeface="Wingdings" panose="05000000000000000000" pitchFamily="2" charset="2"/>
              <a:buChar char="Ø"/>
            </a:pPr>
            <a:r>
              <a:rPr lang="fr-FR" sz="2000" dirty="0">
                <a:sym typeface="Wingdings" panose="05000000000000000000" pitchFamily="2" charset="2"/>
              </a:rPr>
              <a:t>Autres précisions : …..</a:t>
            </a:r>
          </a:p>
          <a:p>
            <a:pPr marL="800100" lvl="1" indent="-342900">
              <a:buFont typeface="Wingdings" panose="05000000000000000000" pitchFamily="2" charset="2"/>
              <a:buChar char="Ø"/>
            </a:pPr>
            <a:endParaRPr lang="fr-FR" sz="2400" dirty="0">
              <a:sym typeface="Wingdings" panose="05000000000000000000" pitchFamily="2" charset="2"/>
            </a:endParaRPr>
          </a:p>
          <a:p>
            <a:pPr marL="800100" lvl="1" indent="-342900">
              <a:buFont typeface="Wingdings" panose="05000000000000000000" pitchFamily="2" charset="2"/>
              <a:buChar char="Ø"/>
            </a:pPr>
            <a:endParaRPr lang="fr-FR" sz="2400" dirty="0"/>
          </a:p>
          <a:p>
            <a:pPr marL="342900" indent="-342900">
              <a:buFont typeface="Arial" panose="020B0604020202020204" pitchFamily="34" charset="0"/>
              <a:buChar char="•"/>
            </a:pPr>
            <a:r>
              <a:rPr lang="fr-FR" sz="2400" b="1" dirty="0">
                <a:sym typeface="Wingdings" panose="05000000000000000000" pitchFamily="2" charset="2"/>
              </a:rPr>
              <a:t>Pédiatre présent à la naissance :</a:t>
            </a:r>
            <a:r>
              <a:rPr lang="fr-FR" sz="2400" dirty="0">
                <a:sym typeface="Wingdings" panose="05000000000000000000" pitchFamily="2" charset="2"/>
              </a:rPr>
              <a:t>     Oui</a:t>
            </a:r>
            <a:r>
              <a:rPr lang="fr-FR" sz="2400" dirty="0"/>
              <a:t> </a:t>
            </a:r>
            <a:r>
              <a:rPr lang="fr-FR" sz="2400" dirty="0">
                <a:sym typeface="Wingdings" panose="05000000000000000000" pitchFamily="2" charset="2"/>
              </a:rPr>
              <a:t>     Non  </a:t>
            </a:r>
          </a:p>
          <a:p>
            <a:pPr lvl="1">
              <a:buFont typeface="Wingdings" panose="05000000000000000000" pitchFamily="2" charset="2"/>
              <a:buChar char="Ø"/>
            </a:pPr>
            <a:r>
              <a:rPr lang="fr-FR" sz="2000" dirty="0">
                <a:sym typeface="Wingdings" panose="05000000000000000000" pitchFamily="2" charset="2"/>
              </a:rPr>
              <a:t> Si non, pourquoi : ….. </a:t>
            </a:r>
          </a:p>
          <a:p>
            <a:pPr lvl="1">
              <a:buFont typeface="Wingdings" panose="05000000000000000000" pitchFamily="2" charset="2"/>
              <a:buChar char="Ø"/>
            </a:pPr>
            <a:r>
              <a:rPr lang="fr-FR" sz="2000" dirty="0">
                <a:sym typeface="Wingdings" panose="05000000000000000000" pitchFamily="2" charset="2"/>
              </a:rPr>
              <a:t> Autres précisions : …..</a:t>
            </a:r>
          </a:p>
          <a:p>
            <a:pPr lvl="1">
              <a:buFont typeface="Wingdings" panose="05000000000000000000" pitchFamily="2" charset="2"/>
              <a:buChar char="Ø"/>
            </a:pPr>
            <a:endParaRPr lang="fr-FR" dirty="0">
              <a:sym typeface="Wingdings" panose="05000000000000000000" pitchFamily="2" charset="2"/>
            </a:endParaRPr>
          </a:p>
        </p:txBody>
      </p:sp>
      <p:sp>
        <p:nvSpPr>
          <p:cNvPr id="5" name="Titre 1">
            <a:extLst>
              <a:ext uri="{FF2B5EF4-FFF2-40B4-BE49-F238E27FC236}">
                <a16:creationId xmlns:a16="http://schemas.microsoft.com/office/drawing/2014/main" id="{1278BB8F-3114-4207-81BC-3837C82569BC}"/>
              </a:ext>
            </a:extLst>
          </p:cNvPr>
          <p:cNvSpPr txBox="1">
            <a:spLocks/>
          </p:cNvSpPr>
          <p:nvPr/>
        </p:nvSpPr>
        <p:spPr>
          <a:xfrm>
            <a:off x="834887" y="611948"/>
            <a:ext cx="10515600" cy="709695"/>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FR" sz="3600" b="1" dirty="0">
                <a:latin typeface="+mn-lt"/>
              </a:rPr>
              <a:t>ACCOUCHEMENT (6)</a:t>
            </a:r>
          </a:p>
        </p:txBody>
      </p:sp>
    </p:spTree>
    <p:extLst>
      <p:ext uri="{BB962C8B-B14F-4D97-AF65-F5344CB8AC3E}">
        <p14:creationId xmlns:p14="http://schemas.microsoft.com/office/powerpoint/2010/main" val="42671059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6B2FA86D-26CF-483A-AB79-1966F49C0DFA}"/>
              </a:ext>
            </a:extLst>
          </p:cNvPr>
          <p:cNvSpPr>
            <a:spLocks noGrp="1"/>
          </p:cNvSpPr>
          <p:nvPr>
            <p:ph type="sldNum" sz="quarter" idx="12"/>
          </p:nvPr>
        </p:nvSpPr>
        <p:spPr/>
        <p:txBody>
          <a:bodyPr/>
          <a:lstStyle/>
          <a:p>
            <a:fld id="{1F296CD6-F585-4F4E-9BDC-72E84E04FBD4}" type="slidenum">
              <a:rPr lang="fr-FR" smtClean="0"/>
              <a:t>16</a:t>
            </a:fld>
            <a:endParaRPr lang="fr-FR"/>
          </a:p>
        </p:txBody>
      </p:sp>
      <p:sp>
        <p:nvSpPr>
          <p:cNvPr id="5" name="Titre 1">
            <a:extLst>
              <a:ext uri="{FF2B5EF4-FFF2-40B4-BE49-F238E27FC236}">
                <a16:creationId xmlns:a16="http://schemas.microsoft.com/office/drawing/2014/main" id="{6C832493-F3F1-46D1-816A-23638D12D3C5}"/>
              </a:ext>
            </a:extLst>
          </p:cNvPr>
          <p:cNvSpPr txBox="1">
            <a:spLocks/>
          </p:cNvSpPr>
          <p:nvPr/>
        </p:nvSpPr>
        <p:spPr>
          <a:xfrm>
            <a:off x="838200" y="546101"/>
            <a:ext cx="10515600" cy="709695"/>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FR" sz="3600" b="1" dirty="0">
                <a:latin typeface="+mn-lt"/>
              </a:rPr>
              <a:t>ENFANT A LA NAISSANCE </a:t>
            </a:r>
          </a:p>
        </p:txBody>
      </p:sp>
      <p:sp>
        <p:nvSpPr>
          <p:cNvPr id="7" name="Espace réservé du contenu 2">
            <a:extLst>
              <a:ext uri="{FF2B5EF4-FFF2-40B4-BE49-F238E27FC236}">
                <a16:creationId xmlns:a16="http://schemas.microsoft.com/office/drawing/2014/main" id="{99A89302-FBEE-420A-9E7A-8224F73FE151}"/>
              </a:ext>
            </a:extLst>
          </p:cNvPr>
          <p:cNvSpPr txBox="1">
            <a:spLocks/>
          </p:cNvSpPr>
          <p:nvPr/>
        </p:nvSpPr>
        <p:spPr>
          <a:xfrm>
            <a:off x="838200" y="1505722"/>
            <a:ext cx="10227365" cy="4070145"/>
          </a:xfrm>
          <a:prstGeom prst="rect">
            <a:avLst/>
          </a:prstGeom>
          <a:ln>
            <a:solidFill>
              <a:schemeClr val="accent5">
                <a:lumMod val="75000"/>
              </a:schemeClr>
            </a:solidFill>
          </a:ln>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fr-FR" sz="2000" b="1" dirty="0">
              <a:sym typeface="Wingdings" panose="05000000000000000000" pitchFamily="2" charset="2"/>
            </a:endParaRPr>
          </a:p>
          <a:p>
            <a:r>
              <a:rPr lang="fr-FR" sz="2000" b="1" dirty="0"/>
              <a:t>Sexe :     </a:t>
            </a:r>
            <a:r>
              <a:rPr lang="fr-FR" sz="2000" dirty="0"/>
              <a:t>Féminin </a:t>
            </a:r>
            <a:r>
              <a:rPr lang="fr-FR" sz="2000" dirty="0">
                <a:sym typeface="Wingdings" panose="05000000000000000000" pitchFamily="2" charset="2"/>
              </a:rPr>
              <a:t>     Masculin  </a:t>
            </a:r>
          </a:p>
          <a:p>
            <a:r>
              <a:rPr lang="fr-FR" sz="2000" b="1" dirty="0">
                <a:sym typeface="Wingdings" panose="05000000000000000000" pitchFamily="2" charset="2"/>
              </a:rPr>
              <a:t>Poids de naissance : </a:t>
            </a:r>
            <a:r>
              <a:rPr lang="fr-FR" sz="2000" dirty="0">
                <a:sym typeface="Wingdings" panose="05000000000000000000" pitchFamily="2" charset="2"/>
              </a:rPr>
              <a:t>….. Grammes</a:t>
            </a:r>
          </a:p>
          <a:p>
            <a:r>
              <a:rPr lang="en-US" sz="2000" dirty="0"/>
              <a:t>PC :    cm		</a:t>
            </a:r>
          </a:p>
          <a:p>
            <a:r>
              <a:rPr lang="en-US" sz="2000" dirty="0"/>
              <a:t>PT :    cm</a:t>
            </a:r>
          </a:p>
          <a:p>
            <a:r>
              <a:rPr lang="en-US" sz="2000" dirty="0" err="1"/>
              <a:t>Particularités</a:t>
            </a:r>
            <a:r>
              <a:rPr lang="en-US" sz="2000" dirty="0"/>
              <a:t> </a:t>
            </a:r>
            <a:r>
              <a:rPr lang="en-US" sz="2000" dirty="0" err="1"/>
              <a:t>visibles</a:t>
            </a:r>
            <a:r>
              <a:rPr lang="en-US" sz="2000" dirty="0"/>
              <a:t> à la naissance :</a:t>
            </a:r>
            <a:endParaRPr lang="fr-FR" sz="2000" dirty="0"/>
          </a:p>
          <a:p>
            <a:endParaRPr lang="fr-FR" sz="2000" dirty="0">
              <a:sym typeface="Wingdings" panose="05000000000000000000" pitchFamily="2" charset="2"/>
            </a:endParaRPr>
          </a:p>
        </p:txBody>
      </p:sp>
    </p:spTree>
    <p:extLst>
      <p:ext uri="{BB962C8B-B14F-4D97-AF65-F5344CB8AC3E}">
        <p14:creationId xmlns:p14="http://schemas.microsoft.com/office/powerpoint/2010/main" val="4489626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B1FE1BA-BC24-46FE-A99D-B303EF3CABD8}"/>
              </a:ext>
            </a:extLst>
          </p:cNvPr>
          <p:cNvSpPr>
            <a:spLocks noGrp="1"/>
          </p:cNvSpPr>
          <p:nvPr>
            <p:ph type="title"/>
          </p:nvPr>
        </p:nvSpPr>
        <p:spPr/>
        <p:txBody>
          <a:bodyPr/>
          <a:lstStyle/>
          <a:p>
            <a:r>
              <a:rPr lang="fr-FR" dirty="0"/>
              <a:t>Le décès</a:t>
            </a:r>
          </a:p>
        </p:txBody>
      </p:sp>
      <p:sp>
        <p:nvSpPr>
          <p:cNvPr id="3" name="Espace réservé du contenu 2">
            <a:extLst>
              <a:ext uri="{FF2B5EF4-FFF2-40B4-BE49-F238E27FC236}">
                <a16:creationId xmlns:a16="http://schemas.microsoft.com/office/drawing/2014/main" id="{F31F95D9-A9F1-4CF3-9D43-CDEFEB8850E6}"/>
              </a:ext>
            </a:extLst>
          </p:cNvPr>
          <p:cNvSpPr>
            <a:spLocks noGrp="1"/>
          </p:cNvSpPr>
          <p:nvPr>
            <p:ph idx="1"/>
          </p:nvPr>
        </p:nvSpPr>
        <p:spPr/>
        <p:txBody>
          <a:bodyPr>
            <a:normAutofit/>
          </a:bodyPr>
          <a:lstStyle/>
          <a:p>
            <a:pPr marL="0" indent="0">
              <a:buNone/>
            </a:pPr>
            <a:r>
              <a:rPr lang="fr-FR" dirty="0"/>
              <a:t>Cause du décès</a:t>
            </a:r>
          </a:p>
          <a:p>
            <a:pPr marL="0" indent="0">
              <a:buNone/>
            </a:pPr>
            <a:endParaRPr lang="fr-FR" dirty="0"/>
          </a:p>
          <a:p>
            <a:pPr lvl="1"/>
            <a:r>
              <a:rPr lang="fr-FR" dirty="0"/>
              <a:t>Cause fœtale ou néonatale déterminante de la mort :</a:t>
            </a:r>
          </a:p>
          <a:p>
            <a:pPr marL="457200" lvl="1" indent="0">
              <a:buNone/>
            </a:pPr>
            <a:endParaRPr lang="fr-FR" dirty="0"/>
          </a:p>
          <a:p>
            <a:pPr marL="457200" lvl="1" indent="0">
              <a:buNone/>
            </a:pPr>
            <a:endParaRPr lang="fr-FR" dirty="0"/>
          </a:p>
          <a:p>
            <a:pPr lvl="1"/>
            <a:r>
              <a:rPr lang="fr-FR" dirty="0"/>
              <a:t>Cause obstétricale ou maternelle déterminante de la mort :</a:t>
            </a:r>
          </a:p>
          <a:p>
            <a:pPr marL="0" indent="0">
              <a:buNone/>
            </a:pPr>
            <a:r>
              <a:rPr lang="fr-FR" dirty="0"/>
              <a:t>	</a:t>
            </a:r>
          </a:p>
          <a:p>
            <a:endParaRPr lang="fr-FR" dirty="0"/>
          </a:p>
        </p:txBody>
      </p:sp>
    </p:spTree>
    <p:extLst>
      <p:ext uri="{BB962C8B-B14F-4D97-AF65-F5344CB8AC3E}">
        <p14:creationId xmlns:p14="http://schemas.microsoft.com/office/powerpoint/2010/main" val="9524307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D8B624-3818-4EDD-BA70-8557FE81FDF3}"/>
              </a:ext>
            </a:extLst>
          </p:cNvPr>
          <p:cNvSpPr>
            <a:spLocks noGrp="1"/>
          </p:cNvSpPr>
          <p:nvPr>
            <p:ph type="title"/>
          </p:nvPr>
        </p:nvSpPr>
        <p:spPr/>
        <p:txBody>
          <a:bodyPr/>
          <a:lstStyle/>
          <a:p>
            <a:r>
              <a:rPr lang="fr-FR" dirty="0"/>
              <a:t>Recherche de la cause du décès</a:t>
            </a:r>
          </a:p>
        </p:txBody>
      </p:sp>
      <p:sp>
        <p:nvSpPr>
          <p:cNvPr id="3" name="Espace réservé du contenu 2">
            <a:extLst>
              <a:ext uri="{FF2B5EF4-FFF2-40B4-BE49-F238E27FC236}">
                <a16:creationId xmlns:a16="http://schemas.microsoft.com/office/drawing/2014/main" id="{0FFB82F0-8318-47DE-A4BB-065C5270F1B2}"/>
              </a:ext>
            </a:extLst>
          </p:cNvPr>
          <p:cNvSpPr>
            <a:spLocks noGrp="1"/>
          </p:cNvSpPr>
          <p:nvPr>
            <p:ph idx="1"/>
          </p:nvPr>
        </p:nvSpPr>
        <p:spPr/>
        <p:txBody>
          <a:bodyPr>
            <a:normAutofit lnSpcReduction="10000"/>
          </a:bodyPr>
          <a:lstStyle/>
          <a:p>
            <a:r>
              <a:rPr lang="fr-FR" dirty="0"/>
              <a:t>Anatomopathologie placentaire réalisée :	  </a:t>
            </a:r>
          </a:p>
          <a:p>
            <a:pPr marL="0" indent="0">
              <a:buNone/>
            </a:pPr>
            <a:r>
              <a:rPr lang="fr-FR" dirty="0">
                <a:sym typeface="Wingdings" panose="05000000000000000000" pitchFamily="2" charset="2"/>
              </a:rPr>
              <a:t>	</a:t>
            </a:r>
            <a:r>
              <a:rPr lang="fr-FR" dirty="0"/>
              <a:t> oui		 </a:t>
            </a:r>
            <a:r>
              <a:rPr lang="fr-FR" dirty="0">
                <a:sym typeface="Wingdings" panose="05000000000000000000" pitchFamily="2" charset="2"/>
              </a:rPr>
              <a:t></a:t>
            </a:r>
            <a:r>
              <a:rPr lang="fr-FR" dirty="0"/>
              <a:t> non</a:t>
            </a:r>
          </a:p>
          <a:p>
            <a:r>
              <a:rPr lang="fr-FR" dirty="0"/>
              <a:t>Prélèvement bactériologique placentaire réalisée : </a:t>
            </a:r>
          </a:p>
          <a:p>
            <a:pPr marL="0" indent="0">
              <a:buNone/>
            </a:pPr>
            <a:r>
              <a:rPr lang="fr-FR" dirty="0">
                <a:sym typeface="Wingdings" panose="05000000000000000000" pitchFamily="2" charset="2"/>
              </a:rPr>
              <a:t>	</a:t>
            </a:r>
            <a:r>
              <a:rPr lang="fr-FR" dirty="0"/>
              <a:t> oui		 </a:t>
            </a:r>
            <a:r>
              <a:rPr lang="fr-FR" dirty="0">
                <a:sym typeface="Wingdings" panose="05000000000000000000" pitchFamily="2" charset="2"/>
              </a:rPr>
              <a:t></a:t>
            </a:r>
            <a:r>
              <a:rPr lang="fr-FR" dirty="0"/>
              <a:t> non</a:t>
            </a:r>
          </a:p>
          <a:p>
            <a:r>
              <a:rPr lang="fr-FR" dirty="0"/>
              <a:t>Autopsie réalisée : </a:t>
            </a:r>
            <a:r>
              <a:rPr lang="fr-FR" dirty="0">
                <a:sym typeface="Wingdings" panose="05000000000000000000" pitchFamily="2" charset="2"/>
              </a:rPr>
              <a:t></a:t>
            </a:r>
            <a:r>
              <a:rPr lang="fr-FR" dirty="0"/>
              <a:t> oui 	</a:t>
            </a:r>
            <a:r>
              <a:rPr lang="fr-FR" dirty="0">
                <a:sym typeface="Wingdings" panose="05000000000000000000" pitchFamily="2" charset="2"/>
              </a:rPr>
              <a:t></a:t>
            </a:r>
            <a:r>
              <a:rPr lang="fr-FR" dirty="0"/>
              <a:t> non  	</a:t>
            </a:r>
          </a:p>
          <a:p>
            <a:pPr marL="0" indent="0">
              <a:buNone/>
            </a:pPr>
            <a:r>
              <a:rPr lang="fr-FR" dirty="0"/>
              <a:t>	Si non, raison (en clair) : </a:t>
            </a:r>
          </a:p>
          <a:p>
            <a:r>
              <a:rPr lang="fr-FR" dirty="0"/>
              <a:t>Caryotype fœtal réalisé : 	</a:t>
            </a:r>
            <a:r>
              <a:rPr lang="fr-FR" dirty="0">
                <a:sym typeface="Wingdings" panose="05000000000000000000" pitchFamily="2" charset="2"/>
              </a:rPr>
              <a:t></a:t>
            </a:r>
            <a:r>
              <a:rPr lang="fr-FR" dirty="0"/>
              <a:t> oui 		</a:t>
            </a:r>
            <a:r>
              <a:rPr lang="fr-FR" dirty="0">
                <a:sym typeface="Wingdings" panose="05000000000000000000" pitchFamily="2" charset="2"/>
              </a:rPr>
              <a:t></a:t>
            </a:r>
            <a:r>
              <a:rPr lang="fr-FR" dirty="0"/>
              <a:t> non </a:t>
            </a:r>
          </a:p>
          <a:p>
            <a:r>
              <a:rPr lang="fr-FR" dirty="0"/>
              <a:t>Imagerie fœtale réalisée (radio, IRM): </a:t>
            </a:r>
            <a:r>
              <a:rPr lang="fr-FR" dirty="0">
                <a:sym typeface="Wingdings" panose="05000000000000000000" pitchFamily="2" charset="2"/>
              </a:rPr>
              <a:t></a:t>
            </a:r>
            <a:r>
              <a:rPr lang="fr-FR" dirty="0"/>
              <a:t> oui 		</a:t>
            </a:r>
            <a:r>
              <a:rPr lang="fr-FR" dirty="0">
                <a:sym typeface="Wingdings" panose="05000000000000000000" pitchFamily="2" charset="2"/>
              </a:rPr>
              <a:t></a:t>
            </a:r>
            <a:r>
              <a:rPr lang="fr-FR" dirty="0"/>
              <a:t> non </a:t>
            </a:r>
          </a:p>
          <a:p>
            <a:r>
              <a:rPr lang="fr-FR" dirty="0"/>
              <a:t>Réalisation d’une RMM : </a:t>
            </a:r>
            <a:r>
              <a:rPr lang="fr-FR" dirty="0">
                <a:sym typeface="Wingdings" panose="05000000000000000000" pitchFamily="2" charset="2"/>
              </a:rPr>
              <a:t></a:t>
            </a:r>
            <a:r>
              <a:rPr lang="fr-FR" dirty="0"/>
              <a:t> oui 		</a:t>
            </a:r>
            <a:r>
              <a:rPr lang="fr-FR" dirty="0">
                <a:sym typeface="Wingdings" panose="05000000000000000000" pitchFamily="2" charset="2"/>
              </a:rPr>
              <a:t></a:t>
            </a:r>
            <a:r>
              <a:rPr lang="fr-FR" dirty="0"/>
              <a:t> non</a:t>
            </a:r>
          </a:p>
          <a:p>
            <a:endParaRPr lang="fr-FR" dirty="0"/>
          </a:p>
        </p:txBody>
      </p:sp>
    </p:spTree>
    <p:extLst>
      <p:ext uri="{BB962C8B-B14F-4D97-AF65-F5344CB8AC3E}">
        <p14:creationId xmlns:p14="http://schemas.microsoft.com/office/powerpoint/2010/main" val="20039570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Codage PMSI versant maternel </a:t>
            </a:r>
          </a:p>
        </p:txBody>
      </p:sp>
      <p:sp>
        <p:nvSpPr>
          <p:cNvPr id="3" name="Espace réservé du contenu 2"/>
          <p:cNvSpPr>
            <a:spLocks noGrp="1"/>
          </p:cNvSpPr>
          <p:nvPr>
            <p:ph idx="1"/>
          </p:nvPr>
        </p:nvSpPr>
        <p:spPr>
          <a:xfrm>
            <a:off x="838200" y="1292462"/>
            <a:ext cx="10515600" cy="5358504"/>
          </a:xfrm>
        </p:spPr>
        <p:txBody>
          <a:bodyPr>
            <a:normAutofit lnSpcReduction="10000"/>
          </a:bodyPr>
          <a:lstStyle/>
          <a:p>
            <a:r>
              <a:rPr lang="fr-FR" sz="1800" dirty="0"/>
              <a:t>DP = O36.4 Soins maternels pour mort intra-utérine du fœtus </a:t>
            </a:r>
          </a:p>
          <a:p>
            <a:pPr marL="0" indent="0" algn="ctr">
              <a:buNone/>
            </a:pPr>
            <a:r>
              <a:rPr lang="fr-FR" sz="1800" dirty="0">
                <a:sym typeface="Wingdings" panose="05000000000000000000" pitchFamily="2" charset="2"/>
              </a:rPr>
              <a:t> </a:t>
            </a:r>
            <a:r>
              <a:rPr lang="fr-FR" sz="1800" dirty="0"/>
              <a:t>Oui                    </a:t>
            </a:r>
            <a:r>
              <a:rPr lang="fr-FR" sz="1800" dirty="0">
                <a:sym typeface="Wingdings" panose="05000000000000000000" pitchFamily="2" charset="2"/>
              </a:rPr>
              <a:t> N</a:t>
            </a:r>
            <a:r>
              <a:rPr lang="fr-FR" sz="1800" dirty="0"/>
              <a:t>on </a:t>
            </a:r>
          </a:p>
          <a:p>
            <a:pPr marL="0" indent="0">
              <a:buNone/>
            </a:pPr>
            <a:r>
              <a:rPr lang="fr-FR" sz="1800" dirty="0"/>
              <a:t>Si non : quel code ? </a:t>
            </a:r>
          </a:p>
          <a:p>
            <a:pPr marL="0" indent="0">
              <a:buNone/>
            </a:pPr>
            <a:endParaRPr lang="fr-FR" sz="1800" dirty="0"/>
          </a:p>
          <a:p>
            <a:r>
              <a:rPr lang="fr-FR" sz="1800" smtClean="0"/>
              <a:t>DAS obligatoires </a:t>
            </a:r>
            <a:r>
              <a:rPr lang="fr-FR" sz="1800" dirty="0"/>
              <a:t>:</a:t>
            </a:r>
          </a:p>
          <a:p>
            <a:pPr marL="0" indent="0">
              <a:buNone/>
            </a:pPr>
            <a:r>
              <a:rPr lang="fr-FR" sz="1800" dirty="0">
                <a:sym typeface="Wingdings" panose="05000000000000000000" pitchFamily="2" charset="2"/>
              </a:rPr>
              <a:t> </a:t>
            </a:r>
            <a:r>
              <a:rPr lang="fr-FR" sz="1800" dirty="0"/>
              <a:t>Z37.10 Naissance unique, enfant mort-né, hors interruption de la grossesse pour motif médical </a:t>
            </a:r>
          </a:p>
          <a:p>
            <a:pPr marL="0" indent="0">
              <a:buNone/>
            </a:pPr>
            <a:r>
              <a:rPr lang="fr-FR" sz="1800" dirty="0">
                <a:sym typeface="Wingdings" panose="05000000000000000000" pitchFamily="2" charset="2"/>
              </a:rPr>
              <a:t> </a:t>
            </a:r>
            <a:r>
              <a:rPr lang="fr-FR" sz="1800" dirty="0"/>
              <a:t>Z37.40 Naissance gémellaire, jumeaux mort-nés, hors interruption de la grossesse pour motif médical </a:t>
            </a:r>
          </a:p>
          <a:p>
            <a:pPr marL="0" indent="0">
              <a:buNone/>
            </a:pPr>
            <a:r>
              <a:rPr lang="fr-FR" sz="1800" dirty="0">
                <a:sym typeface="Wingdings" panose="05000000000000000000" pitchFamily="2" charset="2"/>
              </a:rPr>
              <a:t> </a:t>
            </a:r>
            <a:r>
              <a:rPr lang="fr-FR" sz="1800" dirty="0"/>
              <a:t>Z37.30 Naissance gémellaire, l'un des jumeaux né vivant, l'autre mort-né, hors interruption de la grossesse pour motif médical </a:t>
            </a:r>
          </a:p>
          <a:p>
            <a:pPr marL="0" indent="0">
              <a:buNone/>
            </a:pPr>
            <a:r>
              <a:rPr lang="fr-FR" sz="1800" dirty="0">
                <a:sym typeface="Wingdings" panose="05000000000000000000" pitchFamily="2" charset="2"/>
              </a:rPr>
              <a:t> </a:t>
            </a:r>
            <a:r>
              <a:rPr lang="fr-FR" sz="1800" dirty="0"/>
              <a:t>Z37.60 Autres naissances multiples, certains enfants nés vivants, hors interruption de la grossesse pour motif médical </a:t>
            </a:r>
          </a:p>
          <a:p>
            <a:pPr>
              <a:buFont typeface="Wingdings" panose="05000000000000000000" pitchFamily="2" charset="2"/>
              <a:buChar char="o"/>
            </a:pPr>
            <a:r>
              <a:rPr lang="fr-FR" sz="1800" dirty="0"/>
              <a:t>Z37.70 Autres naissances multiples, tous mort-nés, hors interruption de la grossesse pour motif </a:t>
            </a:r>
            <a:r>
              <a:rPr lang="fr-FR" sz="1800" dirty="0" smtClean="0"/>
              <a:t>médical</a:t>
            </a:r>
          </a:p>
          <a:p>
            <a:pPr>
              <a:buFont typeface="Wingdings" panose="05000000000000000000" pitchFamily="2" charset="2"/>
              <a:buChar char="o"/>
            </a:pPr>
            <a:r>
              <a:rPr lang="fr-FR" sz="1800" dirty="0" smtClean="0"/>
              <a:t>Aucun </a:t>
            </a:r>
            <a:endParaRPr lang="fr-FR" sz="1800" dirty="0"/>
          </a:p>
          <a:p>
            <a:pPr marL="0" indent="0">
              <a:buNone/>
            </a:pPr>
            <a:endParaRPr lang="fr-FR" sz="1800" dirty="0"/>
          </a:p>
          <a:p>
            <a:r>
              <a:rPr lang="fr-FR" sz="1800" dirty="0"/>
              <a:t>DDR recalculée indiquée : </a:t>
            </a:r>
            <a:r>
              <a:rPr lang="fr-FR" sz="1800" dirty="0">
                <a:sym typeface="Wingdings" panose="05000000000000000000" pitchFamily="2" charset="2"/>
              </a:rPr>
              <a:t> </a:t>
            </a:r>
            <a:r>
              <a:rPr lang="fr-FR" sz="1800" dirty="0"/>
              <a:t>Oui                    </a:t>
            </a:r>
            <a:r>
              <a:rPr lang="fr-FR" sz="1800" dirty="0">
                <a:sym typeface="Wingdings" panose="05000000000000000000" pitchFamily="2" charset="2"/>
              </a:rPr>
              <a:t> N</a:t>
            </a:r>
            <a:r>
              <a:rPr lang="fr-FR" sz="1800" dirty="0"/>
              <a:t>on </a:t>
            </a:r>
          </a:p>
          <a:p>
            <a:r>
              <a:rPr lang="fr-FR" sz="1800" dirty="0"/>
              <a:t>Terme à l’expulsion indiquée en SA révolues : </a:t>
            </a:r>
            <a:r>
              <a:rPr lang="fr-FR" sz="1800" dirty="0">
                <a:sym typeface="Wingdings" panose="05000000000000000000" pitchFamily="2" charset="2"/>
              </a:rPr>
              <a:t> </a:t>
            </a:r>
            <a:r>
              <a:rPr lang="fr-FR" sz="1800" dirty="0"/>
              <a:t>Oui                    </a:t>
            </a:r>
            <a:r>
              <a:rPr lang="fr-FR" sz="1800" dirty="0">
                <a:sym typeface="Wingdings" panose="05000000000000000000" pitchFamily="2" charset="2"/>
              </a:rPr>
              <a:t> N</a:t>
            </a:r>
            <a:r>
              <a:rPr lang="fr-FR" sz="1800" dirty="0"/>
              <a:t>on </a:t>
            </a:r>
          </a:p>
          <a:p>
            <a:pPr marL="0" indent="0">
              <a:buNone/>
            </a:pPr>
            <a:endParaRPr lang="fr-FR" sz="1800" dirty="0"/>
          </a:p>
          <a:p>
            <a:pPr marL="0" indent="0">
              <a:buNone/>
            </a:pPr>
            <a:endParaRPr lang="fr-FR" sz="1800" dirty="0"/>
          </a:p>
        </p:txBody>
      </p:sp>
    </p:spTree>
    <p:extLst>
      <p:ext uri="{BB962C8B-B14F-4D97-AF65-F5344CB8AC3E}">
        <p14:creationId xmlns:p14="http://schemas.microsoft.com/office/powerpoint/2010/main" val="17091763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Aide au remplissage</a:t>
            </a:r>
          </a:p>
        </p:txBody>
      </p:sp>
      <p:sp>
        <p:nvSpPr>
          <p:cNvPr id="3" name="Espace réservé du contenu 2"/>
          <p:cNvSpPr>
            <a:spLocks noGrp="1"/>
          </p:cNvSpPr>
          <p:nvPr>
            <p:ph idx="1"/>
          </p:nvPr>
        </p:nvSpPr>
        <p:spPr>
          <a:xfrm>
            <a:off x="838200" y="1825625"/>
            <a:ext cx="10515600" cy="3333229"/>
          </a:xfrm>
        </p:spPr>
        <p:txBody>
          <a:bodyPr>
            <a:normAutofit lnSpcReduction="10000"/>
          </a:bodyPr>
          <a:lstStyle/>
          <a:p>
            <a:r>
              <a:rPr lang="fr-FR" b="1" dirty="0"/>
              <a:t>Cette présentation complètement anonyme peut-être utilisée pour la présentation de votre ou de vos cas de mortalité fœtale spontanée à partir de 36 SA.</a:t>
            </a:r>
          </a:p>
          <a:p>
            <a:r>
              <a:rPr lang="fr-FR" b="1" dirty="0"/>
              <a:t>Elle n’est pas figée vous pouvez la modifier comme vous le souhaitez en rajoutant, précisant ou en enlevant des éléments.</a:t>
            </a:r>
          </a:p>
          <a:p>
            <a:r>
              <a:rPr lang="fr-FR" b="1" dirty="0"/>
              <a:t>Suggestion pour les réponses aux questions à choix multiples</a:t>
            </a:r>
            <a:r>
              <a:rPr lang="fr-FR" dirty="0"/>
              <a:t>: effacer la ou les propositions qui ne correspondent pas à votre situation.</a:t>
            </a:r>
          </a:p>
          <a:p>
            <a:pPr marL="0" indent="0">
              <a:buNone/>
            </a:pPr>
            <a:endParaRPr lang="fr-FR" b="1" dirty="0"/>
          </a:p>
        </p:txBody>
      </p:sp>
    </p:spTree>
    <p:extLst>
      <p:ext uri="{BB962C8B-B14F-4D97-AF65-F5344CB8AC3E}">
        <p14:creationId xmlns:p14="http://schemas.microsoft.com/office/powerpoint/2010/main" val="38980069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Codage PMSI versant fœtal </a:t>
            </a:r>
          </a:p>
        </p:txBody>
      </p:sp>
      <p:sp>
        <p:nvSpPr>
          <p:cNvPr id="3" name="Espace réservé du contenu 2"/>
          <p:cNvSpPr>
            <a:spLocks noGrp="1"/>
          </p:cNvSpPr>
          <p:nvPr>
            <p:ph idx="1"/>
          </p:nvPr>
        </p:nvSpPr>
        <p:spPr>
          <a:xfrm>
            <a:off x="838200" y="1413164"/>
            <a:ext cx="10515600" cy="5286894"/>
          </a:xfrm>
        </p:spPr>
        <p:txBody>
          <a:bodyPr>
            <a:normAutofit fontScale="77500" lnSpcReduction="20000"/>
          </a:bodyPr>
          <a:lstStyle/>
          <a:p>
            <a:r>
              <a:rPr lang="fr-FR" sz="2300" smtClean="0"/>
              <a:t>RUM fait : </a:t>
            </a:r>
            <a:r>
              <a:rPr lang="fr-FR" sz="2400">
                <a:sym typeface="Wingdings" panose="05000000000000000000" pitchFamily="2" charset="2"/>
              </a:rPr>
              <a:t> </a:t>
            </a:r>
            <a:r>
              <a:rPr lang="fr-FR" sz="2400"/>
              <a:t>Oui                    </a:t>
            </a:r>
            <a:r>
              <a:rPr lang="fr-FR" sz="2400">
                <a:sym typeface="Wingdings" panose="05000000000000000000" pitchFamily="2" charset="2"/>
              </a:rPr>
              <a:t> </a:t>
            </a:r>
            <a:r>
              <a:rPr lang="fr-FR" sz="2400">
                <a:sym typeface="Wingdings" panose="05000000000000000000" pitchFamily="2" charset="2"/>
              </a:rPr>
              <a:t>N</a:t>
            </a:r>
            <a:r>
              <a:rPr lang="fr-FR" sz="2400"/>
              <a:t>on </a:t>
            </a:r>
            <a:endParaRPr lang="fr-FR" sz="2300" smtClean="0"/>
          </a:p>
          <a:p>
            <a:r>
              <a:rPr lang="fr-FR" sz="2300" dirty="0" smtClean="0"/>
              <a:t>DP </a:t>
            </a:r>
            <a:r>
              <a:rPr lang="fr-FR" sz="2300" dirty="0"/>
              <a:t>: </a:t>
            </a:r>
          </a:p>
          <a:p>
            <a:pPr marL="0" indent="0">
              <a:buNone/>
            </a:pPr>
            <a:r>
              <a:rPr lang="fr-FR" sz="2300" dirty="0">
                <a:sym typeface="Wingdings" panose="05000000000000000000" pitchFamily="2" charset="2"/>
              </a:rPr>
              <a:t> </a:t>
            </a:r>
            <a:r>
              <a:rPr lang="fr-FR" sz="2300" dirty="0"/>
              <a:t>P95.+1 Mort fœtale in utéro en dehors d'une interruption médicale de grossesse </a:t>
            </a:r>
          </a:p>
          <a:p>
            <a:pPr marL="0" indent="0">
              <a:buNone/>
            </a:pPr>
            <a:r>
              <a:rPr lang="fr-FR" sz="2300" dirty="0">
                <a:sym typeface="Wingdings" panose="05000000000000000000" pitchFamily="2" charset="2"/>
              </a:rPr>
              <a:t> </a:t>
            </a:r>
            <a:r>
              <a:rPr lang="fr-FR" sz="2300" dirty="0"/>
              <a:t>P95.+2 Mort fœtale </a:t>
            </a:r>
            <a:r>
              <a:rPr lang="fr-FR" sz="2300" dirty="0" err="1"/>
              <a:t>perpartum</a:t>
            </a:r>
            <a:r>
              <a:rPr lang="fr-FR" sz="2300" dirty="0"/>
              <a:t> en dehors d'une interruption médicale de grossesse </a:t>
            </a:r>
          </a:p>
          <a:p>
            <a:pPr>
              <a:buFont typeface="Wingdings" panose="05000000000000000000" pitchFamily="2" charset="2"/>
              <a:buChar char="o"/>
            </a:pPr>
            <a:r>
              <a:rPr lang="fr-FR" sz="2300" dirty="0"/>
              <a:t>P95.+8 Mort fœtale sans précision en dehors d'une interruption médicale de </a:t>
            </a:r>
            <a:r>
              <a:rPr lang="fr-FR" sz="2300" dirty="0" smtClean="0"/>
              <a:t>grossesse</a:t>
            </a:r>
          </a:p>
          <a:p>
            <a:pPr>
              <a:buFont typeface="Wingdings" panose="05000000000000000000" pitchFamily="2" charset="2"/>
              <a:buChar char="o"/>
            </a:pPr>
            <a:r>
              <a:rPr lang="fr-FR" sz="2300" dirty="0"/>
              <a:t> </a:t>
            </a:r>
            <a:r>
              <a:rPr lang="fr-FR" sz="2300" dirty="0" smtClean="0"/>
              <a:t>Autre, précisez : </a:t>
            </a:r>
          </a:p>
          <a:p>
            <a:r>
              <a:rPr lang="fr-FR" sz="2300" dirty="0" smtClean="0"/>
              <a:t>DAS : cause du décès</a:t>
            </a:r>
          </a:p>
          <a:p>
            <a:pPr>
              <a:buFont typeface="Wingdings" panose="05000000000000000000" pitchFamily="2" charset="2"/>
              <a:buChar char="o"/>
            </a:pPr>
            <a:r>
              <a:rPr lang="fr-FR" sz="2300" dirty="0" smtClean="0">
                <a:sym typeface="Wingdings" panose="05000000000000000000" pitchFamily="2" charset="2"/>
              </a:rPr>
              <a:t>Présent(s) </a:t>
            </a:r>
          </a:p>
          <a:p>
            <a:pPr>
              <a:buFont typeface="Wingdings" panose="05000000000000000000" pitchFamily="2" charset="2"/>
              <a:buChar char="o"/>
            </a:pPr>
            <a:r>
              <a:rPr lang="fr-FR" sz="2300" dirty="0" smtClean="0">
                <a:sym typeface="Wingdings" panose="05000000000000000000" pitchFamily="2" charset="2"/>
              </a:rPr>
              <a:t>Absent(s) </a:t>
            </a:r>
            <a:endParaRPr lang="fr-FR" sz="2300" dirty="0"/>
          </a:p>
          <a:p>
            <a:pPr marL="0" indent="0">
              <a:buNone/>
            </a:pPr>
            <a:r>
              <a:rPr lang="fr-FR" sz="2300" dirty="0"/>
              <a:t>• Age gestationnel à la date de la naissance (en semaines révolues d’aménorrhée) = identique à celui de la mère </a:t>
            </a:r>
          </a:p>
          <a:p>
            <a:pPr marL="0" indent="0">
              <a:buNone/>
            </a:pPr>
            <a:r>
              <a:rPr lang="fr-FR" sz="2300" dirty="0">
                <a:sym typeface="Wingdings" panose="05000000000000000000" pitchFamily="2" charset="2"/>
              </a:rPr>
              <a:t>					 </a:t>
            </a:r>
            <a:r>
              <a:rPr lang="fr-FR" sz="2300" dirty="0"/>
              <a:t>Oui                    </a:t>
            </a:r>
            <a:r>
              <a:rPr lang="fr-FR" sz="2300" dirty="0">
                <a:sym typeface="Wingdings" panose="05000000000000000000" pitchFamily="2" charset="2"/>
              </a:rPr>
              <a:t> N</a:t>
            </a:r>
            <a:r>
              <a:rPr lang="fr-FR" sz="2300" dirty="0"/>
              <a:t>on </a:t>
            </a:r>
          </a:p>
          <a:p>
            <a:pPr marL="0" indent="0">
              <a:buNone/>
            </a:pPr>
            <a:r>
              <a:rPr lang="fr-FR" sz="2300" dirty="0"/>
              <a:t>• Poids de naissance (en grammes) 	</a:t>
            </a:r>
            <a:r>
              <a:rPr lang="fr-FR" sz="2300" dirty="0">
                <a:sym typeface="Wingdings" panose="05000000000000000000" pitchFamily="2" charset="2"/>
              </a:rPr>
              <a:t> </a:t>
            </a:r>
            <a:r>
              <a:rPr lang="fr-FR" sz="2300" dirty="0"/>
              <a:t>Oui                    </a:t>
            </a:r>
            <a:r>
              <a:rPr lang="fr-FR" sz="2300" dirty="0">
                <a:sym typeface="Wingdings" panose="05000000000000000000" pitchFamily="2" charset="2"/>
              </a:rPr>
              <a:t> N</a:t>
            </a:r>
            <a:r>
              <a:rPr lang="fr-FR" sz="2300" dirty="0"/>
              <a:t>on </a:t>
            </a:r>
          </a:p>
          <a:p>
            <a:pPr marL="0" indent="0">
              <a:buNone/>
            </a:pPr>
            <a:r>
              <a:rPr lang="fr-FR" sz="2300" dirty="0"/>
              <a:t>• Mode d'entrée = Naissance (N) 	</a:t>
            </a:r>
            <a:r>
              <a:rPr lang="fr-FR" sz="2300" dirty="0">
                <a:sym typeface="Wingdings" panose="05000000000000000000" pitchFamily="2" charset="2"/>
              </a:rPr>
              <a:t> </a:t>
            </a:r>
            <a:r>
              <a:rPr lang="fr-FR" sz="2300" dirty="0"/>
              <a:t>Oui                    </a:t>
            </a:r>
            <a:r>
              <a:rPr lang="fr-FR" sz="2300" dirty="0">
                <a:sym typeface="Wingdings" panose="05000000000000000000" pitchFamily="2" charset="2"/>
              </a:rPr>
              <a:t> N</a:t>
            </a:r>
            <a:r>
              <a:rPr lang="fr-FR" sz="2300" dirty="0"/>
              <a:t>on </a:t>
            </a:r>
          </a:p>
          <a:p>
            <a:r>
              <a:rPr lang="fr-FR" sz="2300" dirty="0"/>
              <a:t>Mode de sortie = Décès (9) 		</a:t>
            </a:r>
            <a:r>
              <a:rPr lang="fr-FR" sz="2300" dirty="0">
                <a:sym typeface="Wingdings" panose="05000000000000000000" pitchFamily="2" charset="2"/>
              </a:rPr>
              <a:t> </a:t>
            </a:r>
            <a:r>
              <a:rPr lang="fr-FR" sz="2300" dirty="0"/>
              <a:t>Oui                    </a:t>
            </a:r>
            <a:r>
              <a:rPr lang="fr-FR" sz="2300" dirty="0">
                <a:sym typeface="Wingdings" panose="05000000000000000000" pitchFamily="2" charset="2"/>
              </a:rPr>
              <a:t> N</a:t>
            </a:r>
            <a:r>
              <a:rPr lang="fr-FR" sz="2300" dirty="0"/>
              <a:t>on </a:t>
            </a:r>
          </a:p>
          <a:p>
            <a:pPr marL="0" indent="0">
              <a:buNone/>
            </a:pPr>
            <a:r>
              <a:rPr lang="fr-FR" sz="2300" dirty="0"/>
              <a:t>• Date d’entrée = date de naissance = date de sortie → Durée de séjour=0 </a:t>
            </a:r>
          </a:p>
          <a:p>
            <a:pPr marL="0" indent="0">
              <a:buNone/>
            </a:pPr>
            <a:r>
              <a:rPr lang="fr-FR" sz="2300" dirty="0">
                <a:sym typeface="Wingdings" panose="05000000000000000000" pitchFamily="2" charset="2"/>
              </a:rPr>
              <a:t>					 </a:t>
            </a:r>
            <a:r>
              <a:rPr lang="fr-FR" sz="2300" dirty="0"/>
              <a:t>Oui                    </a:t>
            </a:r>
            <a:r>
              <a:rPr lang="fr-FR" sz="2300" dirty="0">
                <a:sym typeface="Wingdings" panose="05000000000000000000" pitchFamily="2" charset="2"/>
              </a:rPr>
              <a:t> N</a:t>
            </a:r>
            <a:r>
              <a:rPr lang="fr-FR" sz="2300" dirty="0"/>
              <a:t>on </a:t>
            </a:r>
          </a:p>
          <a:p>
            <a:pPr marL="0" indent="0">
              <a:buNone/>
            </a:pPr>
            <a:endParaRPr lang="fr-FR" dirty="0"/>
          </a:p>
        </p:txBody>
      </p:sp>
    </p:spTree>
    <p:extLst>
      <p:ext uri="{BB962C8B-B14F-4D97-AF65-F5344CB8AC3E}">
        <p14:creationId xmlns:p14="http://schemas.microsoft.com/office/powerpoint/2010/main" val="32700174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Conformité de l’enregistrement </a:t>
            </a:r>
            <a:endParaRPr lang="fr-FR" dirty="0"/>
          </a:p>
        </p:txBody>
      </p:sp>
      <p:sp>
        <p:nvSpPr>
          <p:cNvPr id="3" name="Espace réservé du contenu 2"/>
          <p:cNvSpPr>
            <a:spLocks noGrp="1"/>
          </p:cNvSpPr>
          <p:nvPr>
            <p:ph idx="1"/>
          </p:nvPr>
        </p:nvSpPr>
        <p:spPr/>
        <p:txBody>
          <a:bodyPr/>
          <a:lstStyle/>
          <a:p>
            <a:r>
              <a:rPr lang="fr-FR" dirty="0" smtClean="0"/>
              <a:t>Certificat médical d’accouchement établi</a:t>
            </a:r>
          </a:p>
          <a:p>
            <a:pPr marL="0" indent="0">
              <a:buNone/>
            </a:pPr>
            <a:r>
              <a:rPr lang="fr-FR" dirty="0">
                <a:sym typeface="Wingdings" panose="05000000000000000000" pitchFamily="2" charset="2"/>
              </a:rPr>
              <a:t></a:t>
            </a:r>
            <a:r>
              <a:rPr lang="fr-FR" dirty="0"/>
              <a:t> oui		 </a:t>
            </a:r>
            <a:r>
              <a:rPr lang="fr-FR" dirty="0">
                <a:sym typeface="Wingdings" panose="05000000000000000000" pitchFamily="2" charset="2"/>
              </a:rPr>
              <a:t></a:t>
            </a:r>
            <a:r>
              <a:rPr lang="fr-FR" dirty="0"/>
              <a:t> non</a:t>
            </a:r>
          </a:p>
          <a:p>
            <a:r>
              <a:rPr lang="fr-FR" dirty="0" smtClean="0"/>
              <a:t>Acte d’enfant né sans vie (déclaration à l’état civil) établi</a:t>
            </a:r>
          </a:p>
          <a:p>
            <a:pPr marL="0" indent="0">
              <a:buNone/>
            </a:pPr>
            <a:r>
              <a:rPr lang="fr-FR" dirty="0">
                <a:sym typeface="Wingdings" panose="05000000000000000000" pitchFamily="2" charset="2"/>
              </a:rPr>
              <a:t></a:t>
            </a:r>
            <a:r>
              <a:rPr lang="fr-FR" dirty="0"/>
              <a:t> oui		 </a:t>
            </a:r>
            <a:r>
              <a:rPr lang="fr-FR" dirty="0">
                <a:sym typeface="Wingdings" panose="05000000000000000000" pitchFamily="2" charset="2"/>
              </a:rPr>
              <a:t></a:t>
            </a:r>
            <a:r>
              <a:rPr lang="fr-FR" dirty="0"/>
              <a:t> non</a:t>
            </a:r>
          </a:p>
          <a:p>
            <a:pPr marL="0" indent="0">
              <a:buNone/>
            </a:pPr>
            <a:endParaRPr lang="fr-FR" dirty="0" smtClean="0"/>
          </a:p>
          <a:p>
            <a:endParaRPr lang="fr-FR" dirty="0"/>
          </a:p>
        </p:txBody>
      </p:sp>
    </p:spTree>
    <p:extLst>
      <p:ext uri="{BB962C8B-B14F-4D97-AF65-F5344CB8AC3E}">
        <p14:creationId xmlns:p14="http://schemas.microsoft.com/office/powerpoint/2010/main" val="14593381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34A9543-ABF3-42B6-B077-4EE4EDF4E300}"/>
              </a:ext>
            </a:extLst>
          </p:cNvPr>
          <p:cNvSpPr>
            <a:spLocks noGrp="1"/>
          </p:cNvSpPr>
          <p:nvPr>
            <p:ph type="title"/>
          </p:nvPr>
        </p:nvSpPr>
        <p:spPr>
          <a:xfrm>
            <a:off x="838200" y="365126"/>
            <a:ext cx="10515600" cy="709695"/>
          </a:xfrm>
        </p:spPr>
        <p:txBody>
          <a:bodyPr>
            <a:normAutofit/>
          </a:bodyPr>
          <a:lstStyle/>
          <a:p>
            <a:r>
              <a:rPr lang="fr-FR" sz="3600" b="1" dirty="0">
                <a:latin typeface="+mn-lt"/>
              </a:rPr>
              <a:t>CARACTERISTIQUES MATERNELLES</a:t>
            </a:r>
          </a:p>
        </p:txBody>
      </p:sp>
      <p:sp>
        <p:nvSpPr>
          <p:cNvPr id="3" name="Espace réservé du contenu 2">
            <a:extLst>
              <a:ext uri="{FF2B5EF4-FFF2-40B4-BE49-F238E27FC236}">
                <a16:creationId xmlns:a16="http://schemas.microsoft.com/office/drawing/2014/main" id="{41B7D813-9538-4950-A5A2-7DA9D4C974F0}"/>
              </a:ext>
            </a:extLst>
          </p:cNvPr>
          <p:cNvSpPr>
            <a:spLocks noGrp="1"/>
          </p:cNvSpPr>
          <p:nvPr>
            <p:ph idx="1"/>
          </p:nvPr>
        </p:nvSpPr>
        <p:spPr>
          <a:xfrm>
            <a:off x="838200" y="1415890"/>
            <a:ext cx="5257800" cy="4904705"/>
          </a:xfrm>
          <a:ln>
            <a:solidFill>
              <a:schemeClr val="accent5">
                <a:lumMod val="75000"/>
              </a:schemeClr>
            </a:solidFill>
          </a:ln>
        </p:spPr>
        <p:txBody>
          <a:bodyPr>
            <a:normAutofit/>
          </a:bodyPr>
          <a:lstStyle/>
          <a:p>
            <a:endParaRPr lang="fr-FR" sz="500" dirty="0"/>
          </a:p>
          <a:p>
            <a:r>
              <a:rPr lang="fr-FR" sz="2000" dirty="0"/>
              <a:t>Age : ………………ans</a:t>
            </a:r>
          </a:p>
          <a:p>
            <a:r>
              <a:rPr lang="fr-FR" sz="2000" dirty="0"/>
              <a:t>IMC en début de grossesse : ……………… kg/m²</a:t>
            </a:r>
          </a:p>
          <a:p>
            <a:r>
              <a:rPr lang="fr-FR" sz="2000" dirty="0"/>
              <a:t>Parité :     Nullipare </a:t>
            </a:r>
            <a:r>
              <a:rPr lang="fr-FR" sz="2000" dirty="0">
                <a:sym typeface="Wingdings" panose="05000000000000000000" pitchFamily="2" charset="2"/>
              </a:rPr>
              <a:t>     </a:t>
            </a:r>
            <a:r>
              <a:rPr lang="fr-FR" sz="2000" dirty="0"/>
              <a:t>Multipare</a:t>
            </a:r>
            <a:r>
              <a:rPr lang="fr-FR" sz="2000" dirty="0">
                <a:sym typeface="Wingdings" panose="05000000000000000000" pitchFamily="2" charset="2"/>
              </a:rPr>
              <a:t> </a:t>
            </a:r>
            <a:endParaRPr lang="fr-FR" sz="2000" dirty="0"/>
          </a:p>
          <a:p>
            <a:r>
              <a:rPr lang="fr-FR" sz="2000" dirty="0"/>
              <a:t>Vulnérabilités</a:t>
            </a:r>
            <a:r>
              <a:rPr lang="fr-FR" sz="2000" dirty="0">
                <a:solidFill>
                  <a:srgbClr val="FF0000"/>
                </a:solidFill>
                <a:effectLst/>
                <a:ea typeface="Calibri" panose="020F0502020204030204" pitchFamily="34" charset="0"/>
              </a:rPr>
              <a:t>*</a:t>
            </a:r>
            <a:r>
              <a:rPr lang="fr-FR" sz="2000" dirty="0"/>
              <a:t> :     Oui </a:t>
            </a:r>
            <a:r>
              <a:rPr lang="fr-FR" sz="2000" dirty="0">
                <a:sym typeface="Wingdings" panose="05000000000000000000" pitchFamily="2" charset="2"/>
              </a:rPr>
              <a:t></a:t>
            </a:r>
            <a:r>
              <a:rPr lang="fr-FR" sz="2000" dirty="0"/>
              <a:t>     Non </a:t>
            </a:r>
            <a:r>
              <a:rPr lang="fr-FR" sz="2000" dirty="0">
                <a:sym typeface="Wingdings" panose="05000000000000000000" pitchFamily="2" charset="2"/>
              </a:rPr>
              <a:t></a:t>
            </a:r>
            <a:r>
              <a:rPr lang="fr-FR" sz="2000" dirty="0"/>
              <a:t> </a:t>
            </a:r>
          </a:p>
          <a:p>
            <a:pPr lvl="1">
              <a:buFont typeface="Wingdings" panose="05000000000000000000" pitchFamily="2" charset="2"/>
              <a:buChar char="Ø"/>
            </a:pPr>
            <a:r>
              <a:rPr lang="fr-FR" sz="2000" dirty="0"/>
              <a:t>Si oui, précisez : ……………… </a:t>
            </a:r>
          </a:p>
          <a:p>
            <a:pPr marL="457200" lvl="1" indent="0">
              <a:buNone/>
            </a:pPr>
            <a:endParaRPr lang="fr-FR" sz="2000" dirty="0"/>
          </a:p>
          <a:p>
            <a:pPr marL="0" indent="0">
              <a:buNone/>
            </a:pPr>
            <a:endParaRPr lang="fr-FR" sz="1600" dirty="0">
              <a:solidFill>
                <a:srgbClr val="FF0000"/>
              </a:solidFill>
              <a:effectLst/>
              <a:ea typeface="Calibri" panose="020F0502020204030204" pitchFamily="34" charset="0"/>
            </a:endParaRPr>
          </a:p>
          <a:p>
            <a:pPr marL="0" indent="0">
              <a:buNone/>
            </a:pPr>
            <a:endParaRPr lang="fr-FR" sz="1600" dirty="0">
              <a:solidFill>
                <a:srgbClr val="FF0000"/>
              </a:solidFill>
              <a:ea typeface="Calibri" panose="020F0502020204030204" pitchFamily="34" charset="0"/>
            </a:endParaRPr>
          </a:p>
          <a:p>
            <a:pPr marL="0" indent="0">
              <a:buNone/>
            </a:pPr>
            <a:endParaRPr lang="fr-FR" sz="1600" dirty="0">
              <a:solidFill>
                <a:srgbClr val="FF0000"/>
              </a:solidFill>
              <a:effectLst/>
              <a:ea typeface="Calibri" panose="020F0502020204030204" pitchFamily="34" charset="0"/>
            </a:endParaRPr>
          </a:p>
          <a:p>
            <a:pPr marL="180975" indent="-180975">
              <a:buNone/>
            </a:pPr>
            <a:r>
              <a:rPr lang="fr-FR" sz="1600" dirty="0">
                <a:solidFill>
                  <a:srgbClr val="FF0000"/>
                </a:solidFill>
                <a:effectLst/>
                <a:ea typeface="Calibri" panose="020F0502020204030204" pitchFamily="34" charset="0"/>
              </a:rPr>
              <a:t>* </a:t>
            </a:r>
            <a:r>
              <a:rPr lang="fr-FR" sz="1400" i="1" u="sng" dirty="0">
                <a:effectLst/>
                <a:ea typeface="Calibri" panose="020F0502020204030204" pitchFamily="34" charset="0"/>
              </a:rPr>
              <a:t>Présence d’au moins un des éléments suivants : </a:t>
            </a:r>
            <a:r>
              <a:rPr lang="fr-FR" sz="1400" i="1" dirty="0">
                <a:effectLst/>
                <a:ea typeface="Calibri" panose="020F0502020204030204" pitchFamily="34" charset="0"/>
              </a:rPr>
              <a:t>addiction (tabac, alcool, toxicomanie, médicaments…), barrière linguistique, soutien familial ou amical restreint, moyens de transports limités, hébergement instable, faibles ressources financières, absence de couverture médicale ou absence de complémentaire, vulnérabilité psychique, victime de violence.</a:t>
            </a:r>
          </a:p>
          <a:p>
            <a:endParaRPr lang="fr-FR" sz="1600" i="1" dirty="0"/>
          </a:p>
          <a:p>
            <a:endParaRPr lang="fr-FR" sz="1600" i="1" dirty="0"/>
          </a:p>
          <a:p>
            <a:endParaRPr lang="fr-FR" sz="1800" i="1" dirty="0"/>
          </a:p>
        </p:txBody>
      </p:sp>
      <p:sp>
        <p:nvSpPr>
          <p:cNvPr id="10" name="ZoneTexte 9">
            <a:extLst>
              <a:ext uri="{FF2B5EF4-FFF2-40B4-BE49-F238E27FC236}">
                <a16:creationId xmlns:a16="http://schemas.microsoft.com/office/drawing/2014/main" id="{29EB1877-DB59-4780-805B-5070C59E27EE}"/>
              </a:ext>
            </a:extLst>
          </p:cNvPr>
          <p:cNvSpPr txBox="1"/>
          <p:nvPr/>
        </p:nvSpPr>
        <p:spPr>
          <a:xfrm>
            <a:off x="6639339" y="1825625"/>
            <a:ext cx="5075583" cy="2862322"/>
          </a:xfrm>
          <a:prstGeom prst="rect">
            <a:avLst/>
          </a:prstGeom>
          <a:noFill/>
        </p:spPr>
        <p:txBody>
          <a:bodyPr wrap="square" rtlCol="0">
            <a:spAutoFit/>
          </a:bodyPr>
          <a:lstStyle/>
          <a:p>
            <a:endParaRPr lang="fr-FR" sz="2000" dirty="0"/>
          </a:p>
          <a:p>
            <a:endParaRPr lang="fr-FR" sz="2000" dirty="0"/>
          </a:p>
          <a:p>
            <a:endParaRPr lang="fr-FR" sz="2000" dirty="0"/>
          </a:p>
          <a:p>
            <a:endParaRPr lang="fr-FR" sz="2000" dirty="0"/>
          </a:p>
          <a:p>
            <a:endParaRPr lang="fr-FR" sz="2000" dirty="0"/>
          </a:p>
          <a:p>
            <a:endParaRPr lang="fr-FR" sz="2000" dirty="0"/>
          </a:p>
          <a:p>
            <a:endParaRPr lang="fr-FR" sz="2000" dirty="0"/>
          </a:p>
          <a:p>
            <a:endParaRPr lang="fr-FR" sz="2000" dirty="0"/>
          </a:p>
          <a:p>
            <a:endParaRPr lang="fr-FR" sz="2000" dirty="0"/>
          </a:p>
        </p:txBody>
      </p:sp>
      <p:graphicFrame>
        <p:nvGraphicFramePr>
          <p:cNvPr id="11" name="Tableau 11">
            <a:extLst>
              <a:ext uri="{FF2B5EF4-FFF2-40B4-BE49-F238E27FC236}">
                <a16:creationId xmlns:a16="http://schemas.microsoft.com/office/drawing/2014/main" id="{7FE21110-52C5-464F-9735-262405F5E3B2}"/>
              </a:ext>
            </a:extLst>
          </p:cNvPr>
          <p:cNvGraphicFramePr>
            <a:graphicFrameLocks noGrp="1"/>
          </p:cNvGraphicFramePr>
          <p:nvPr>
            <p:extLst>
              <p:ext uri="{D42A27DB-BD31-4B8C-83A1-F6EECF244321}">
                <p14:modId xmlns:p14="http://schemas.microsoft.com/office/powerpoint/2010/main" val="4143276931"/>
              </p:ext>
            </p:extLst>
          </p:nvPr>
        </p:nvGraphicFramePr>
        <p:xfrm>
          <a:off x="6639339" y="1424475"/>
          <a:ext cx="4714461" cy="4815840"/>
        </p:xfrm>
        <a:graphic>
          <a:graphicData uri="http://schemas.openxmlformats.org/drawingml/2006/table">
            <a:tbl>
              <a:tblPr firstRow="1" bandRow="1">
                <a:tableStyleId>{8799B23B-EC83-4686-B30A-512413B5E67A}</a:tableStyleId>
              </a:tblPr>
              <a:tblGrid>
                <a:gridCol w="3403020">
                  <a:extLst>
                    <a:ext uri="{9D8B030D-6E8A-4147-A177-3AD203B41FA5}">
                      <a16:colId xmlns:a16="http://schemas.microsoft.com/office/drawing/2014/main" val="1840619654"/>
                    </a:ext>
                  </a:extLst>
                </a:gridCol>
                <a:gridCol w="641683">
                  <a:extLst>
                    <a:ext uri="{9D8B030D-6E8A-4147-A177-3AD203B41FA5}">
                      <a16:colId xmlns:a16="http://schemas.microsoft.com/office/drawing/2014/main" val="2965267141"/>
                    </a:ext>
                  </a:extLst>
                </a:gridCol>
                <a:gridCol w="669758">
                  <a:extLst>
                    <a:ext uri="{9D8B030D-6E8A-4147-A177-3AD203B41FA5}">
                      <a16:colId xmlns:a16="http://schemas.microsoft.com/office/drawing/2014/main" val="3209180254"/>
                    </a:ext>
                  </a:extLst>
                </a:gridCol>
              </a:tblGrid>
              <a:tr h="38640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2000" b="1" dirty="0">
                          <a:solidFill>
                            <a:schemeClr val="tx1"/>
                          </a:solidFill>
                        </a:rPr>
                        <a:t>Antécédents maternels</a:t>
                      </a:r>
                    </a:p>
                  </a:txBody>
                  <a:tcPr>
                    <a:lnL w="12700" cap="flat" cmpd="sng" algn="ctr">
                      <a:solidFill>
                        <a:schemeClr val="accent3"/>
                      </a:solidFill>
                      <a:prstDash val="solid"/>
                      <a:round/>
                      <a:headEnd type="none" w="med" len="med"/>
                      <a:tailEnd type="none" w="med" len="med"/>
                    </a:lnL>
                    <a:lnT w="12700" cap="flat" cmpd="sng" algn="ctr">
                      <a:solidFill>
                        <a:schemeClr val="accent3"/>
                      </a:solidFill>
                      <a:prstDash val="solid"/>
                      <a:round/>
                      <a:headEnd type="none" w="med" len="med"/>
                      <a:tailEnd type="none" w="med" len="med"/>
                    </a:lnT>
                    <a:noFill/>
                  </a:tcPr>
                </a:tc>
                <a:tc>
                  <a:txBody>
                    <a:bodyPr/>
                    <a:lstStyle/>
                    <a:p>
                      <a:r>
                        <a:rPr lang="fr-FR" sz="2000" b="1" dirty="0">
                          <a:solidFill>
                            <a:schemeClr val="tx1"/>
                          </a:solidFill>
                        </a:rPr>
                        <a:t>Oui</a:t>
                      </a:r>
                    </a:p>
                  </a:txBody>
                  <a:tcPr>
                    <a:lnT w="12700" cap="flat" cmpd="sng" algn="ctr">
                      <a:solidFill>
                        <a:schemeClr val="accent3"/>
                      </a:solidFill>
                      <a:prstDash val="solid"/>
                      <a:round/>
                      <a:headEnd type="none" w="med" len="med"/>
                      <a:tailEnd type="none" w="med" len="med"/>
                    </a:lnT>
                    <a:noFill/>
                  </a:tcPr>
                </a:tc>
                <a:tc>
                  <a:txBody>
                    <a:bodyPr/>
                    <a:lstStyle/>
                    <a:p>
                      <a:r>
                        <a:rPr lang="fr-FR" sz="2000" b="1" dirty="0">
                          <a:solidFill>
                            <a:schemeClr val="tx1"/>
                          </a:solidFill>
                        </a:rPr>
                        <a:t>Non</a:t>
                      </a:r>
                    </a:p>
                  </a:txBody>
                  <a:tcPr>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noFill/>
                  </a:tcPr>
                </a:tc>
                <a:extLst>
                  <a:ext uri="{0D108BD9-81ED-4DB2-BD59-A6C34878D82A}">
                    <a16:rowId xmlns:a16="http://schemas.microsoft.com/office/drawing/2014/main" val="484151553"/>
                  </a:ext>
                </a:extLst>
              </a:tr>
              <a:tr h="36122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800" kern="1200" dirty="0">
                          <a:solidFill>
                            <a:schemeClr val="tx1"/>
                          </a:solidFill>
                          <a:effectLst/>
                          <a:latin typeface="+mn-lt"/>
                          <a:ea typeface="+mn-ea"/>
                          <a:cs typeface="+mn-cs"/>
                        </a:rPr>
                        <a:t>Allo-immunisation</a:t>
                      </a:r>
                    </a:p>
                  </a:txBody>
                  <a:tcPr>
                    <a:lnL w="12700" cap="flat" cmpd="sng" algn="ctr">
                      <a:solidFill>
                        <a:schemeClr val="accent3"/>
                      </a:solidFill>
                      <a:prstDash val="solid"/>
                      <a:round/>
                      <a:headEnd type="none" w="med" len="med"/>
                      <a:tailEnd type="none" w="med" len="med"/>
                    </a:lnL>
                  </a:tcPr>
                </a:tc>
                <a:tc>
                  <a:txBody>
                    <a:bodyPr/>
                    <a:lstStyle/>
                    <a:p>
                      <a:endParaRPr lang="fr-FR" sz="2000" dirty="0"/>
                    </a:p>
                  </a:txBody>
                  <a:tcPr/>
                </a:tc>
                <a:tc>
                  <a:txBody>
                    <a:bodyPr/>
                    <a:lstStyle/>
                    <a:p>
                      <a:endParaRPr lang="fr-FR" sz="2000" dirty="0"/>
                    </a:p>
                  </a:txBody>
                  <a:tcPr>
                    <a:lnR w="12700" cap="flat" cmpd="sng" algn="ctr">
                      <a:solidFill>
                        <a:schemeClr val="accent3"/>
                      </a:solidFill>
                      <a:prstDash val="solid"/>
                      <a:round/>
                      <a:headEnd type="none" w="med" len="med"/>
                      <a:tailEnd type="none" w="med" len="med"/>
                    </a:lnR>
                  </a:tcPr>
                </a:tc>
                <a:extLst>
                  <a:ext uri="{0D108BD9-81ED-4DB2-BD59-A6C34878D82A}">
                    <a16:rowId xmlns:a16="http://schemas.microsoft.com/office/drawing/2014/main" val="3276525546"/>
                  </a:ext>
                </a:extLst>
              </a:tr>
              <a:tr h="24328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800" kern="1200" dirty="0">
                          <a:solidFill>
                            <a:schemeClr val="tx1"/>
                          </a:solidFill>
                          <a:effectLst/>
                          <a:latin typeface="+mn-lt"/>
                          <a:ea typeface="+mn-ea"/>
                          <a:cs typeface="+mn-cs"/>
                        </a:rPr>
                        <a:t>Antécédent de dystocie </a:t>
                      </a:r>
                    </a:p>
                  </a:txBody>
                  <a:tcPr>
                    <a:lnL w="12700" cap="flat" cmpd="sng" algn="ctr">
                      <a:solidFill>
                        <a:schemeClr val="accent3"/>
                      </a:solidFill>
                      <a:prstDash val="solid"/>
                      <a:round/>
                      <a:headEnd type="none" w="med" len="med"/>
                      <a:tailEnd type="none" w="med" len="med"/>
                    </a:lnL>
                  </a:tcPr>
                </a:tc>
                <a:tc>
                  <a:txBody>
                    <a:bodyPr/>
                    <a:lstStyle/>
                    <a:p>
                      <a:endParaRPr lang="fr-FR" sz="2000" dirty="0"/>
                    </a:p>
                  </a:txBody>
                  <a:tcPr/>
                </a:tc>
                <a:tc>
                  <a:txBody>
                    <a:bodyPr/>
                    <a:lstStyle/>
                    <a:p>
                      <a:endParaRPr lang="fr-FR" sz="2000" dirty="0"/>
                    </a:p>
                  </a:txBody>
                  <a:tcPr>
                    <a:lnR w="12700" cap="flat" cmpd="sng" algn="ctr">
                      <a:solidFill>
                        <a:schemeClr val="accent3"/>
                      </a:solidFill>
                      <a:prstDash val="solid"/>
                      <a:round/>
                      <a:headEnd type="none" w="med" len="med"/>
                      <a:tailEnd type="none" w="med" len="med"/>
                    </a:lnR>
                  </a:tcPr>
                </a:tc>
                <a:extLst>
                  <a:ext uri="{0D108BD9-81ED-4DB2-BD59-A6C34878D82A}">
                    <a16:rowId xmlns:a16="http://schemas.microsoft.com/office/drawing/2014/main" val="324612399"/>
                  </a:ext>
                </a:extLst>
              </a:tr>
              <a:tr h="29761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800" dirty="0"/>
                        <a:t>Fausses couches répétées </a:t>
                      </a:r>
                      <a:r>
                        <a:rPr lang="fr-FR" sz="1800" kern="1200" dirty="0">
                          <a:solidFill>
                            <a:schemeClr val="tx1"/>
                          </a:solidFill>
                          <a:effectLst/>
                          <a:latin typeface="+mn-lt"/>
                          <a:ea typeface="+mn-ea"/>
                          <a:cs typeface="+mn-cs"/>
                        </a:rPr>
                        <a:t>≥</a:t>
                      </a:r>
                      <a:r>
                        <a:rPr lang="fr-FR" sz="1800" dirty="0"/>
                        <a:t> 3*</a:t>
                      </a:r>
                    </a:p>
                  </a:txBody>
                  <a:tcPr>
                    <a:lnL w="12700" cap="flat" cmpd="sng" algn="ctr">
                      <a:solidFill>
                        <a:schemeClr val="accent3"/>
                      </a:solidFill>
                      <a:prstDash val="solid"/>
                      <a:round/>
                      <a:headEnd type="none" w="med" len="med"/>
                      <a:tailEnd type="none" w="med" len="med"/>
                    </a:lnL>
                  </a:tcPr>
                </a:tc>
                <a:tc>
                  <a:txBody>
                    <a:bodyPr/>
                    <a:lstStyle/>
                    <a:p>
                      <a:endParaRPr lang="fr-FR" sz="2000"/>
                    </a:p>
                  </a:txBody>
                  <a:tcPr/>
                </a:tc>
                <a:tc>
                  <a:txBody>
                    <a:bodyPr/>
                    <a:lstStyle/>
                    <a:p>
                      <a:endParaRPr lang="fr-FR" sz="2000" dirty="0"/>
                    </a:p>
                  </a:txBody>
                  <a:tcPr>
                    <a:lnR w="12700" cap="flat" cmpd="sng" algn="ctr">
                      <a:solidFill>
                        <a:schemeClr val="accent3"/>
                      </a:solidFill>
                      <a:prstDash val="solid"/>
                      <a:round/>
                      <a:headEnd type="none" w="med" len="med"/>
                      <a:tailEnd type="none" w="med" len="med"/>
                    </a:lnR>
                  </a:tcPr>
                </a:tc>
                <a:extLst>
                  <a:ext uri="{0D108BD9-81ED-4DB2-BD59-A6C34878D82A}">
                    <a16:rowId xmlns:a16="http://schemas.microsoft.com/office/drawing/2014/main" val="2775628904"/>
                  </a:ext>
                </a:extLst>
              </a:tr>
              <a:tr h="29761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800" dirty="0"/>
                        <a:t>Antécédent de mort néonatale* </a:t>
                      </a:r>
                    </a:p>
                  </a:txBody>
                  <a:tcPr>
                    <a:lnL w="12700" cap="flat" cmpd="sng" algn="ctr">
                      <a:solidFill>
                        <a:schemeClr val="accent3"/>
                      </a:solidFill>
                      <a:prstDash val="solid"/>
                      <a:round/>
                      <a:headEnd type="none" w="med" len="med"/>
                      <a:tailEnd type="none" w="med" len="med"/>
                    </a:lnL>
                  </a:tcPr>
                </a:tc>
                <a:tc>
                  <a:txBody>
                    <a:bodyPr/>
                    <a:lstStyle/>
                    <a:p>
                      <a:endParaRPr lang="fr-FR" sz="2000"/>
                    </a:p>
                  </a:txBody>
                  <a:tcPr/>
                </a:tc>
                <a:tc>
                  <a:txBody>
                    <a:bodyPr/>
                    <a:lstStyle/>
                    <a:p>
                      <a:endParaRPr lang="fr-FR" sz="2000" dirty="0"/>
                    </a:p>
                  </a:txBody>
                  <a:tcPr>
                    <a:lnR w="12700" cap="flat" cmpd="sng" algn="ctr">
                      <a:solidFill>
                        <a:schemeClr val="accent3"/>
                      </a:solidFill>
                      <a:prstDash val="solid"/>
                      <a:round/>
                      <a:headEnd type="none" w="med" len="med"/>
                      <a:tailEnd type="none" w="med" len="med"/>
                    </a:lnR>
                  </a:tcPr>
                </a:tc>
                <a:extLst>
                  <a:ext uri="{0D108BD9-81ED-4DB2-BD59-A6C34878D82A}">
                    <a16:rowId xmlns:a16="http://schemas.microsoft.com/office/drawing/2014/main" val="1687636368"/>
                  </a:ext>
                </a:extLst>
              </a:tr>
              <a:tr h="245932">
                <a:tc>
                  <a:txBody>
                    <a:bodyPr/>
                    <a:lstStyle/>
                    <a:p>
                      <a:r>
                        <a:rPr lang="fr-FR" sz="1800" kern="1200" dirty="0">
                          <a:solidFill>
                            <a:schemeClr val="tx1"/>
                          </a:solidFill>
                          <a:effectLst/>
                          <a:latin typeface="+mn-lt"/>
                          <a:ea typeface="+mn-ea"/>
                          <a:cs typeface="+mn-cs"/>
                        </a:rPr>
                        <a:t>Diabète antérieur à la grossesse </a:t>
                      </a:r>
                      <a:endParaRPr lang="fr-FR" sz="1800" dirty="0"/>
                    </a:p>
                  </a:txBody>
                  <a:tcPr>
                    <a:lnL w="12700" cap="flat" cmpd="sng" algn="ctr">
                      <a:solidFill>
                        <a:schemeClr val="accent3"/>
                      </a:solidFill>
                      <a:prstDash val="solid"/>
                      <a:round/>
                      <a:headEnd type="none" w="med" len="med"/>
                      <a:tailEnd type="none" w="med" len="med"/>
                    </a:lnL>
                  </a:tcPr>
                </a:tc>
                <a:tc>
                  <a:txBody>
                    <a:bodyPr/>
                    <a:lstStyle/>
                    <a:p>
                      <a:endParaRPr lang="fr-FR" sz="2000" dirty="0"/>
                    </a:p>
                  </a:txBody>
                  <a:tcPr/>
                </a:tc>
                <a:tc>
                  <a:txBody>
                    <a:bodyPr/>
                    <a:lstStyle/>
                    <a:p>
                      <a:endParaRPr lang="fr-FR" sz="2000" dirty="0"/>
                    </a:p>
                  </a:txBody>
                  <a:tcPr>
                    <a:lnR w="12700" cap="flat" cmpd="sng" algn="ctr">
                      <a:solidFill>
                        <a:schemeClr val="accent3"/>
                      </a:solidFill>
                      <a:prstDash val="solid"/>
                      <a:round/>
                      <a:headEnd type="none" w="med" len="med"/>
                      <a:tailEnd type="none" w="med" len="med"/>
                    </a:lnR>
                  </a:tcPr>
                </a:tc>
                <a:extLst>
                  <a:ext uri="{0D108BD9-81ED-4DB2-BD59-A6C34878D82A}">
                    <a16:rowId xmlns:a16="http://schemas.microsoft.com/office/drawing/2014/main" val="394116139"/>
                  </a:ext>
                </a:extLst>
              </a:tr>
              <a:tr h="499048">
                <a:tc>
                  <a:txBody>
                    <a:bodyPr/>
                    <a:lstStyle/>
                    <a:p>
                      <a:r>
                        <a:rPr lang="fr-FR" sz="1800" kern="1200" dirty="0">
                          <a:solidFill>
                            <a:schemeClr val="tx1"/>
                          </a:solidFill>
                          <a:effectLst/>
                          <a:latin typeface="+mn-lt"/>
                          <a:ea typeface="+mn-ea"/>
                          <a:cs typeface="+mn-cs"/>
                        </a:rPr>
                        <a:t>Dysthyroïdies antérieures à la grossesse </a:t>
                      </a:r>
                      <a:endParaRPr lang="fr-FR" sz="1800" dirty="0"/>
                    </a:p>
                  </a:txBody>
                  <a:tcPr>
                    <a:lnL w="12700" cap="flat" cmpd="sng" algn="ctr">
                      <a:solidFill>
                        <a:schemeClr val="accent3"/>
                      </a:solidFill>
                      <a:prstDash val="solid"/>
                      <a:round/>
                      <a:headEnd type="none" w="med" len="med"/>
                      <a:tailEnd type="none" w="med" len="med"/>
                    </a:lnL>
                  </a:tcPr>
                </a:tc>
                <a:tc>
                  <a:txBody>
                    <a:bodyPr/>
                    <a:lstStyle/>
                    <a:p>
                      <a:endParaRPr lang="fr-FR" sz="2000" dirty="0"/>
                    </a:p>
                  </a:txBody>
                  <a:tcPr/>
                </a:tc>
                <a:tc>
                  <a:txBody>
                    <a:bodyPr/>
                    <a:lstStyle/>
                    <a:p>
                      <a:endParaRPr lang="fr-FR" sz="2000"/>
                    </a:p>
                  </a:txBody>
                  <a:tcPr>
                    <a:lnR w="12700" cap="flat" cmpd="sng" algn="ctr">
                      <a:solidFill>
                        <a:schemeClr val="accent3"/>
                      </a:solidFill>
                      <a:prstDash val="solid"/>
                      <a:round/>
                      <a:headEnd type="none" w="med" len="med"/>
                      <a:tailEnd type="none" w="med" len="med"/>
                    </a:lnR>
                  </a:tcPr>
                </a:tc>
                <a:extLst>
                  <a:ext uri="{0D108BD9-81ED-4DB2-BD59-A6C34878D82A}">
                    <a16:rowId xmlns:a16="http://schemas.microsoft.com/office/drawing/2014/main" val="2400564535"/>
                  </a:ext>
                </a:extLst>
              </a:tr>
              <a:tr h="304800">
                <a:tc>
                  <a:txBody>
                    <a:bodyPr/>
                    <a:lstStyle/>
                    <a:p>
                      <a:r>
                        <a:rPr lang="fr-FR" sz="1800" kern="1200" dirty="0">
                          <a:solidFill>
                            <a:schemeClr val="tx1"/>
                          </a:solidFill>
                          <a:effectLst/>
                          <a:latin typeface="+mn-lt"/>
                          <a:ea typeface="+mn-ea"/>
                          <a:cs typeface="+mn-cs"/>
                        </a:rPr>
                        <a:t>Utérus cicatriciel </a:t>
                      </a:r>
                      <a:endParaRPr lang="fr-FR" sz="1800" dirty="0"/>
                    </a:p>
                  </a:txBody>
                  <a:tcPr>
                    <a:lnL w="12700" cap="flat" cmpd="sng" algn="ctr">
                      <a:solidFill>
                        <a:schemeClr val="accent3"/>
                      </a:solidFill>
                      <a:prstDash val="solid"/>
                      <a:round/>
                      <a:headEnd type="none" w="med" len="med"/>
                      <a:tailEnd type="none" w="med" len="med"/>
                    </a:lnL>
                  </a:tcPr>
                </a:tc>
                <a:tc>
                  <a:txBody>
                    <a:bodyPr/>
                    <a:lstStyle/>
                    <a:p>
                      <a:endParaRPr lang="fr-FR" sz="2000" dirty="0"/>
                    </a:p>
                  </a:txBody>
                  <a:tcPr/>
                </a:tc>
                <a:tc>
                  <a:txBody>
                    <a:bodyPr/>
                    <a:lstStyle/>
                    <a:p>
                      <a:endParaRPr lang="fr-FR" sz="2000" dirty="0"/>
                    </a:p>
                  </a:txBody>
                  <a:tcPr>
                    <a:lnR w="12700" cap="flat" cmpd="sng" algn="ctr">
                      <a:solidFill>
                        <a:schemeClr val="accent3"/>
                      </a:solidFill>
                      <a:prstDash val="solid"/>
                      <a:round/>
                      <a:headEnd type="none" w="med" len="med"/>
                      <a:tailEnd type="none" w="med" len="med"/>
                    </a:lnR>
                  </a:tcPr>
                </a:tc>
                <a:extLst>
                  <a:ext uri="{0D108BD9-81ED-4DB2-BD59-A6C34878D82A}">
                    <a16:rowId xmlns:a16="http://schemas.microsoft.com/office/drawing/2014/main" val="2814190965"/>
                  </a:ext>
                </a:extLst>
              </a:tr>
              <a:tr h="521149">
                <a:tc gridSpan="3">
                  <a:txBody>
                    <a:bodyPr/>
                    <a:lstStyle/>
                    <a:p>
                      <a:r>
                        <a:rPr lang="fr-FR" sz="1800" dirty="0"/>
                        <a:t>Autre antécédent significatif, précisez : …..</a:t>
                      </a:r>
                    </a:p>
                    <a:p>
                      <a:endParaRPr lang="fr-FR" sz="1800" dirty="0"/>
                    </a:p>
                    <a:p>
                      <a:endParaRPr lang="fr-FR" sz="1800" dirty="0"/>
                    </a:p>
                    <a:p>
                      <a:endParaRPr lang="fr-FR" sz="1800" dirty="0"/>
                    </a:p>
                    <a:p>
                      <a:r>
                        <a:rPr lang="fr-FR" sz="1400" i="1" kern="1200" dirty="0">
                          <a:solidFill>
                            <a:schemeClr val="tx1"/>
                          </a:solidFill>
                          <a:effectLst/>
                          <a:latin typeface="+mn-lt"/>
                          <a:ea typeface="Calibri" panose="020F0502020204030204" pitchFamily="34" charset="0"/>
                          <a:cs typeface="+mn-cs"/>
                        </a:rPr>
                        <a:t>* Préciser sur diapo suivante </a:t>
                      </a:r>
                    </a:p>
                  </a:txBody>
                  <a:tcPr>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B w="12700" cap="flat" cmpd="sng" algn="ctr">
                      <a:solidFill>
                        <a:schemeClr val="accent3"/>
                      </a:solidFill>
                      <a:prstDash val="solid"/>
                      <a:round/>
                      <a:headEnd type="none" w="med" len="med"/>
                      <a:tailEnd type="none" w="med" len="med"/>
                    </a:lnB>
                  </a:tcPr>
                </a:tc>
                <a:tc hMerge="1">
                  <a:txBody>
                    <a:bodyPr/>
                    <a:lstStyle/>
                    <a:p>
                      <a:endParaRPr lang="fr-FR" sz="2000" dirty="0"/>
                    </a:p>
                  </a:txBody>
                  <a:tcPr>
                    <a:lnB w="12700" cap="flat" cmpd="sng" algn="ctr">
                      <a:solidFill>
                        <a:schemeClr val="accent3"/>
                      </a:solidFill>
                      <a:prstDash val="solid"/>
                      <a:round/>
                      <a:headEnd type="none" w="med" len="med"/>
                      <a:tailEnd type="none" w="med" len="med"/>
                    </a:lnB>
                  </a:tcPr>
                </a:tc>
                <a:tc hMerge="1">
                  <a:txBody>
                    <a:bodyPr/>
                    <a:lstStyle/>
                    <a:p>
                      <a:endParaRPr lang="fr-FR" sz="2000" dirty="0"/>
                    </a:p>
                  </a:txBody>
                  <a:tcPr>
                    <a:lnR w="12700" cap="flat" cmpd="sng" algn="ctr">
                      <a:solidFill>
                        <a:schemeClr val="accent3"/>
                      </a:solidFill>
                      <a:prstDash val="solid"/>
                      <a:round/>
                      <a:headEnd type="none" w="med" len="med"/>
                      <a:tailEnd type="none" w="med" len="med"/>
                    </a:lnR>
                    <a:lnB w="12700" cap="flat" cmpd="sng" algn="ctr">
                      <a:solidFill>
                        <a:schemeClr val="accent3"/>
                      </a:solidFill>
                      <a:prstDash val="solid"/>
                      <a:round/>
                      <a:headEnd type="none" w="med" len="med"/>
                      <a:tailEnd type="none" w="med" len="med"/>
                    </a:lnB>
                  </a:tcPr>
                </a:tc>
                <a:extLst>
                  <a:ext uri="{0D108BD9-81ED-4DB2-BD59-A6C34878D82A}">
                    <a16:rowId xmlns:a16="http://schemas.microsoft.com/office/drawing/2014/main" val="3953966638"/>
                  </a:ext>
                </a:extLst>
              </a:tr>
            </a:tbl>
          </a:graphicData>
        </a:graphic>
      </p:graphicFrame>
      <p:sp>
        <p:nvSpPr>
          <p:cNvPr id="4" name="Espace réservé du numéro de diapositive 3">
            <a:extLst>
              <a:ext uri="{FF2B5EF4-FFF2-40B4-BE49-F238E27FC236}">
                <a16:creationId xmlns:a16="http://schemas.microsoft.com/office/drawing/2014/main" id="{28F058B6-538D-464F-A3CE-C7E3D5EF03CF}"/>
              </a:ext>
            </a:extLst>
          </p:cNvPr>
          <p:cNvSpPr>
            <a:spLocks noGrp="1"/>
          </p:cNvSpPr>
          <p:nvPr>
            <p:ph type="sldNum" sz="quarter" idx="12"/>
          </p:nvPr>
        </p:nvSpPr>
        <p:spPr/>
        <p:txBody>
          <a:bodyPr/>
          <a:lstStyle/>
          <a:p>
            <a:fld id="{1F296CD6-F585-4F4E-9BDC-72E84E04FBD4}" type="slidenum">
              <a:rPr lang="fr-FR" smtClean="0"/>
              <a:t>3</a:t>
            </a:fld>
            <a:endParaRPr lang="fr-FR"/>
          </a:p>
        </p:txBody>
      </p:sp>
    </p:spTree>
    <p:extLst>
      <p:ext uri="{BB962C8B-B14F-4D97-AF65-F5344CB8AC3E}">
        <p14:creationId xmlns:p14="http://schemas.microsoft.com/office/powerpoint/2010/main" val="37204448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796AD3D-5A5A-4D2B-A868-BABF275CFA7C}"/>
              </a:ext>
            </a:extLst>
          </p:cNvPr>
          <p:cNvSpPr>
            <a:spLocks noGrp="1"/>
          </p:cNvSpPr>
          <p:nvPr>
            <p:ph type="title"/>
          </p:nvPr>
        </p:nvSpPr>
        <p:spPr>
          <a:xfrm>
            <a:off x="838200" y="351872"/>
            <a:ext cx="10515600" cy="1325563"/>
          </a:xfrm>
        </p:spPr>
        <p:txBody>
          <a:bodyPr/>
          <a:lstStyle/>
          <a:p>
            <a:r>
              <a:rPr lang="fr-FR" b="1" dirty="0"/>
              <a:t>Antécédents obstétricaux :</a:t>
            </a:r>
            <a:endParaRPr lang="fr-FR" dirty="0"/>
          </a:p>
        </p:txBody>
      </p:sp>
      <p:graphicFrame>
        <p:nvGraphicFramePr>
          <p:cNvPr id="4" name="Espace réservé du contenu 3">
            <a:extLst>
              <a:ext uri="{FF2B5EF4-FFF2-40B4-BE49-F238E27FC236}">
                <a16:creationId xmlns:a16="http://schemas.microsoft.com/office/drawing/2014/main" id="{8FFC6452-E45C-437B-9EB0-A02160576D64}"/>
              </a:ext>
            </a:extLst>
          </p:cNvPr>
          <p:cNvGraphicFramePr>
            <a:graphicFrameLocks noGrp="1"/>
          </p:cNvGraphicFramePr>
          <p:nvPr>
            <p:ph idx="1"/>
            <p:extLst>
              <p:ext uri="{D42A27DB-BD31-4B8C-83A1-F6EECF244321}">
                <p14:modId xmlns:p14="http://schemas.microsoft.com/office/powerpoint/2010/main" val="3320997062"/>
              </p:ext>
            </p:extLst>
          </p:nvPr>
        </p:nvGraphicFramePr>
        <p:xfrm>
          <a:off x="1017104" y="1915098"/>
          <a:ext cx="9519753" cy="1667500"/>
        </p:xfrm>
        <a:graphic>
          <a:graphicData uri="http://schemas.openxmlformats.org/drawingml/2006/table">
            <a:tbl>
              <a:tblPr>
                <a:tableStyleId>{284E427A-3D55-4303-BF80-6455036E1DE7}</a:tableStyleId>
              </a:tblPr>
              <a:tblGrid>
                <a:gridCol w="1179663">
                  <a:extLst>
                    <a:ext uri="{9D8B030D-6E8A-4147-A177-3AD203B41FA5}">
                      <a16:colId xmlns:a16="http://schemas.microsoft.com/office/drawing/2014/main" val="1427083163"/>
                    </a:ext>
                  </a:extLst>
                </a:gridCol>
                <a:gridCol w="1078186">
                  <a:extLst>
                    <a:ext uri="{9D8B030D-6E8A-4147-A177-3AD203B41FA5}">
                      <a16:colId xmlns:a16="http://schemas.microsoft.com/office/drawing/2014/main" val="2359217988"/>
                    </a:ext>
                  </a:extLst>
                </a:gridCol>
                <a:gridCol w="1040133">
                  <a:extLst>
                    <a:ext uri="{9D8B030D-6E8A-4147-A177-3AD203B41FA5}">
                      <a16:colId xmlns:a16="http://schemas.microsoft.com/office/drawing/2014/main" val="2467101478"/>
                    </a:ext>
                  </a:extLst>
                </a:gridCol>
                <a:gridCol w="1122582">
                  <a:extLst>
                    <a:ext uri="{9D8B030D-6E8A-4147-A177-3AD203B41FA5}">
                      <a16:colId xmlns:a16="http://schemas.microsoft.com/office/drawing/2014/main" val="1204619502"/>
                    </a:ext>
                  </a:extLst>
                </a:gridCol>
                <a:gridCol w="1230401">
                  <a:extLst>
                    <a:ext uri="{9D8B030D-6E8A-4147-A177-3AD203B41FA5}">
                      <a16:colId xmlns:a16="http://schemas.microsoft.com/office/drawing/2014/main" val="2246623273"/>
                    </a:ext>
                  </a:extLst>
                </a:gridCol>
                <a:gridCol w="1227231">
                  <a:extLst>
                    <a:ext uri="{9D8B030D-6E8A-4147-A177-3AD203B41FA5}">
                      <a16:colId xmlns:a16="http://schemas.microsoft.com/office/drawing/2014/main" val="3754574549"/>
                    </a:ext>
                  </a:extLst>
                </a:gridCol>
                <a:gridCol w="1128925">
                  <a:extLst>
                    <a:ext uri="{9D8B030D-6E8A-4147-A177-3AD203B41FA5}">
                      <a16:colId xmlns:a16="http://schemas.microsoft.com/office/drawing/2014/main" val="811244915"/>
                    </a:ext>
                  </a:extLst>
                </a:gridCol>
                <a:gridCol w="1512632">
                  <a:extLst>
                    <a:ext uri="{9D8B030D-6E8A-4147-A177-3AD203B41FA5}">
                      <a16:colId xmlns:a16="http://schemas.microsoft.com/office/drawing/2014/main" val="550049522"/>
                    </a:ext>
                  </a:extLst>
                </a:gridCol>
              </a:tblGrid>
              <a:tr h="275585">
                <a:tc rowSpan="2">
                  <a:txBody>
                    <a:bodyPr/>
                    <a:lstStyle/>
                    <a:p>
                      <a:pPr algn="ctr" fontAlgn="ctr"/>
                      <a:r>
                        <a:rPr lang="fr-FR" sz="1800" b="1" u="none" strike="noStrike" dirty="0">
                          <a:effectLst/>
                        </a:rPr>
                        <a:t>Nbre FCS </a:t>
                      </a:r>
                    </a:p>
                    <a:p>
                      <a:pPr algn="ctr" fontAlgn="ctr"/>
                      <a:r>
                        <a:rPr lang="fr-FR" sz="1800" b="1" u="none" strike="noStrike" dirty="0">
                          <a:effectLst/>
                        </a:rPr>
                        <a:t>&lt; 22 SA</a:t>
                      </a:r>
                      <a:endParaRPr lang="fr-FR" sz="1800" b="1" i="0" u="none" strike="noStrike" dirty="0">
                        <a:solidFill>
                          <a:srgbClr val="000000"/>
                        </a:solidFill>
                        <a:effectLst/>
                        <a:latin typeface="Calibri" panose="020F0502020204030204" pitchFamily="34" charset="0"/>
                      </a:endParaRPr>
                    </a:p>
                  </a:txBody>
                  <a:tcPr marL="9525" marR="9525" marT="9525" marB="0" anchor="ctr"/>
                </a:tc>
                <a:tc rowSpan="2">
                  <a:txBody>
                    <a:bodyPr/>
                    <a:lstStyle/>
                    <a:p>
                      <a:pPr algn="ctr" fontAlgn="ctr"/>
                      <a:r>
                        <a:rPr lang="fr-FR" sz="1800" b="1" u="none" strike="noStrike" dirty="0">
                          <a:effectLst/>
                        </a:rPr>
                        <a:t>Nbre IMG &lt; 22 SA</a:t>
                      </a:r>
                      <a:endParaRPr lang="fr-FR" sz="1800" b="1" i="0" u="none" strike="noStrike" dirty="0">
                        <a:solidFill>
                          <a:srgbClr val="000000"/>
                        </a:solidFill>
                        <a:effectLst/>
                        <a:latin typeface="Calibri" panose="020F0502020204030204" pitchFamily="34" charset="0"/>
                      </a:endParaRPr>
                    </a:p>
                  </a:txBody>
                  <a:tcPr marL="9525" marR="9525" marT="9525" marB="0" anchor="ctr"/>
                </a:tc>
                <a:tc rowSpan="2">
                  <a:txBody>
                    <a:bodyPr/>
                    <a:lstStyle/>
                    <a:p>
                      <a:pPr algn="ctr" fontAlgn="ctr"/>
                      <a:r>
                        <a:rPr lang="fr-FR" sz="1800" b="1" u="none" strike="noStrike" dirty="0" err="1">
                          <a:effectLst/>
                        </a:rPr>
                        <a:t>Nbre</a:t>
                      </a:r>
                      <a:r>
                        <a:rPr lang="fr-FR" sz="1800" b="1" u="none" strike="noStrike" dirty="0">
                          <a:effectLst/>
                        </a:rPr>
                        <a:t> IVG</a:t>
                      </a:r>
                      <a:endParaRPr lang="fr-FR" sz="1800" b="1" i="0" u="none" strike="noStrike" dirty="0">
                        <a:solidFill>
                          <a:srgbClr val="000000"/>
                        </a:solidFill>
                        <a:effectLst/>
                        <a:latin typeface="Calibri" panose="020F0502020204030204" pitchFamily="34" charset="0"/>
                      </a:endParaRPr>
                    </a:p>
                  </a:txBody>
                  <a:tcPr marL="9525" marR="9525" marT="9525" marB="0" anchor="ctr"/>
                </a:tc>
                <a:tc gridSpan="3">
                  <a:txBody>
                    <a:bodyPr/>
                    <a:lstStyle/>
                    <a:p>
                      <a:pPr algn="ctr" fontAlgn="ctr"/>
                      <a:r>
                        <a:rPr lang="fr-FR" sz="1800" b="1" u="none" strike="noStrike" dirty="0">
                          <a:effectLst/>
                        </a:rPr>
                        <a:t>Nbre d'acc ≥ 22 SA</a:t>
                      </a:r>
                      <a:endParaRPr lang="fr-FR" sz="1800" b="1" i="0" u="none" strike="noStrike" dirty="0">
                        <a:solidFill>
                          <a:srgbClr val="000000"/>
                        </a:solidFill>
                        <a:effectLst/>
                        <a:latin typeface="Calibri" panose="020F0502020204030204" pitchFamily="34" charset="0"/>
                      </a:endParaRPr>
                    </a:p>
                  </a:txBody>
                  <a:tcPr marL="9525" marR="9525" marT="9525" marB="0" anchor="ctr"/>
                </a:tc>
                <a:tc hMerge="1">
                  <a:txBody>
                    <a:bodyPr/>
                    <a:lstStyle/>
                    <a:p>
                      <a:endParaRPr lang="fr-FR"/>
                    </a:p>
                  </a:txBody>
                  <a:tcPr/>
                </a:tc>
                <a:tc hMerge="1">
                  <a:txBody>
                    <a:bodyPr/>
                    <a:lstStyle/>
                    <a:p>
                      <a:endParaRPr lang="fr-FR"/>
                    </a:p>
                  </a:txBody>
                  <a:tcPr/>
                </a:tc>
                <a:tc rowSpan="2">
                  <a:txBody>
                    <a:bodyPr/>
                    <a:lstStyle/>
                    <a:p>
                      <a:pPr algn="ctr" fontAlgn="ctr"/>
                      <a:r>
                        <a:rPr lang="fr-FR" sz="1800" b="1" u="none" strike="noStrike">
                          <a:effectLst/>
                        </a:rPr>
                        <a:t>Nbre d'acc &lt; 37 SA</a:t>
                      </a:r>
                      <a:endParaRPr lang="fr-FR" sz="1800" b="1" i="0" u="none" strike="noStrike">
                        <a:solidFill>
                          <a:srgbClr val="000000"/>
                        </a:solidFill>
                        <a:effectLst/>
                        <a:latin typeface="Calibri" panose="020F0502020204030204" pitchFamily="34" charset="0"/>
                      </a:endParaRPr>
                    </a:p>
                  </a:txBody>
                  <a:tcPr marL="9525" marR="9525" marT="9525" marB="0" anchor="ctr"/>
                </a:tc>
                <a:tc rowSpan="2">
                  <a:txBody>
                    <a:bodyPr/>
                    <a:lstStyle/>
                    <a:p>
                      <a:pPr algn="ctr" fontAlgn="ctr"/>
                      <a:r>
                        <a:rPr lang="fr-FR" sz="1800" b="1" u="none" strike="noStrike">
                          <a:effectLst/>
                        </a:rPr>
                        <a:t>Nbre d'enfant DCD &lt; 28 J</a:t>
                      </a:r>
                      <a:endParaRPr lang="fr-FR" sz="1800" b="1" i="0" u="none" strike="noStrike">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119021882"/>
                  </a:ext>
                </a:extLst>
              </a:tr>
              <a:tr h="498809">
                <a:tc vMerge="1">
                  <a:txBody>
                    <a:bodyPr/>
                    <a:lstStyle/>
                    <a:p>
                      <a:endParaRPr lang="fr-FR"/>
                    </a:p>
                  </a:txBody>
                  <a:tcPr/>
                </a:tc>
                <a:tc vMerge="1">
                  <a:txBody>
                    <a:bodyPr/>
                    <a:lstStyle/>
                    <a:p>
                      <a:endParaRPr lang="fr-FR"/>
                    </a:p>
                  </a:txBody>
                  <a:tcPr/>
                </a:tc>
                <a:tc vMerge="1">
                  <a:txBody>
                    <a:bodyPr/>
                    <a:lstStyle/>
                    <a:p>
                      <a:endParaRPr lang="fr-FR"/>
                    </a:p>
                  </a:txBody>
                  <a:tcPr/>
                </a:tc>
                <a:tc>
                  <a:txBody>
                    <a:bodyPr/>
                    <a:lstStyle/>
                    <a:p>
                      <a:pPr algn="ctr" fontAlgn="ctr"/>
                      <a:r>
                        <a:rPr lang="fr-FR" sz="1800" b="1" u="none" strike="noStrike" dirty="0">
                          <a:effectLst/>
                        </a:rPr>
                        <a:t>Nbre IMG</a:t>
                      </a:r>
                      <a:endParaRPr lang="fr-FR" sz="18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1800" b="1" u="none" strike="noStrike" dirty="0" err="1">
                          <a:effectLst/>
                        </a:rPr>
                        <a:t>Nbre</a:t>
                      </a:r>
                      <a:r>
                        <a:rPr lang="fr-FR" sz="1800" b="1" u="none" strike="noStrike" dirty="0">
                          <a:effectLst/>
                        </a:rPr>
                        <a:t> morts</a:t>
                      </a:r>
                      <a:r>
                        <a:rPr lang="fr-FR" sz="1800" b="1" u="none" strike="noStrike" baseline="0" dirty="0">
                          <a:effectLst/>
                        </a:rPr>
                        <a:t> fœtales spontanées</a:t>
                      </a:r>
                      <a:endParaRPr lang="fr-FR" sz="1800" b="1"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fr-FR" sz="1800" b="1" u="none" strike="noStrike" dirty="0">
                          <a:effectLst/>
                        </a:rPr>
                        <a:t>Nbre d'enfants nés vivants</a:t>
                      </a:r>
                      <a:endParaRPr lang="fr-FR" sz="1800" b="1" i="0" u="none" strike="noStrike" dirty="0">
                        <a:solidFill>
                          <a:srgbClr val="000000"/>
                        </a:solidFill>
                        <a:effectLst/>
                        <a:latin typeface="Calibri" panose="020F0502020204030204" pitchFamily="34" charset="0"/>
                      </a:endParaRPr>
                    </a:p>
                  </a:txBody>
                  <a:tcPr marL="9525" marR="9525" marT="9525" marB="0" anchor="ctr"/>
                </a:tc>
                <a:tc vMerge="1">
                  <a:txBody>
                    <a:bodyPr/>
                    <a:lstStyle/>
                    <a:p>
                      <a:endParaRPr lang="fr-FR"/>
                    </a:p>
                  </a:txBody>
                  <a:tcPr/>
                </a:tc>
                <a:tc vMerge="1">
                  <a:txBody>
                    <a:bodyPr/>
                    <a:lstStyle/>
                    <a:p>
                      <a:endParaRPr lang="fr-FR"/>
                    </a:p>
                  </a:txBody>
                  <a:tcPr/>
                </a:tc>
                <a:extLst>
                  <a:ext uri="{0D108BD9-81ED-4DB2-BD59-A6C34878D82A}">
                    <a16:rowId xmlns:a16="http://schemas.microsoft.com/office/drawing/2014/main" val="352656622"/>
                  </a:ext>
                </a:extLst>
              </a:tr>
              <a:tr h="551170">
                <a:tc>
                  <a:txBody>
                    <a:bodyPr/>
                    <a:lstStyle/>
                    <a:p>
                      <a:pPr algn="ctr" fontAlgn="b"/>
                      <a:r>
                        <a:rPr lang="fr-FR" sz="1800" u="none" strike="noStrike" dirty="0">
                          <a:effectLst/>
                        </a:rPr>
                        <a:t> </a:t>
                      </a:r>
                      <a:endParaRPr lang="fr-FR" sz="1800" b="0" i="0" u="none" strike="noStrike" dirty="0">
                        <a:solidFill>
                          <a:srgbClr val="000000"/>
                        </a:solidFill>
                        <a:effectLst/>
                        <a:latin typeface="Calibri" panose="020F0502020204030204" pitchFamily="34" charset="0"/>
                      </a:endParaRPr>
                    </a:p>
                  </a:txBody>
                  <a:tcPr marL="9525" marR="9525" marT="9525" marB="0" anchor="b">
                    <a:solidFill>
                      <a:schemeClr val="bg1"/>
                    </a:solidFill>
                  </a:tcPr>
                </a:tc>
                <a:tc>
                  <a:txBody>
                    <a:bodyPr/>
                    <a:lstStyle/>
                    <a:p>
                      <a:pPr algn="ctr" fontAlgn="b"/>
                      <a:r>
                        <a:rPr lang="fr-FR" sz="1800" u="none" strike="noStrike" dirty="0">
                          <a:effectLst/>
                        </a:rPr>
                        <a:t> </a:t>
                      </a:r>
                      <a:endParaRPr lang="fr-FR" sz="1800" b="0" i="0" u="none" strike="noStrike" dirty="0">
                        <a:solidFill>
                          <a:srgbClr val="000000"/>
                        </a:solidFill>
                        <a:effectLst/>
                        <a:latin typeface="Calibri" panose="020F0502020204030204" pitchFamily="34" charset="0"/>
                      </a:endParaRPr>
                    </a:p>
                  </a:txBody>
                  <a:tcPr marL="9525" marR="9525" marT="9525" marB="0" anchor="b">
                    <a:solidFill>
                      <a:schemeClr val="bg1"/>
                    </a:solidFill>
                  </a:tcPr>
                </a:tc>
                <a:tc>
                  <a:txBody>
                    <a:bodyPr/>
                    <a:lstStyle/>
                    <a:p>
                      <a:pPr algn="ctr" fontAlgn="b"/>
                      <a:r>
                        <a:rPr lang="fr-FR" sz="1800" u="none" strike="noStrike" dirty="0">
                          <a:effectLst/>
                        </a:rPr>
                        <a:t> </a:t>
                      </a:r>
                      <a:endParaRPr lang="fr-FR" sz="1800" b="0" i="0" u="none" strike="noStrike" dirty="0">
                        <a:solidFill>
                          <a:srgbClr val="000000"/>
                        </a:solidFill>
                        <a:effectLst/>
                        <a:latin typeface="Calibri" panose="020F0502020204030204" pitchFamily="34" charset="0"/>
                      </a:endParaRPr>
                    </a:p>
                  </a:txBody>
                  <a:tcPr marL="9525" marR="9525" marT="9525" marB="0" anchor="b">
                    <a:solidFill>
                      <a:schemeClr val="bg1"/>
                    </a:solidFill>
                  </a:tcPr>
                </a:tc>
                <a:tc>
                  <a:txBody>
                    <a:bodyPr/>
                    <a:lstStyle/>
                    <a:p>
                      <a:pPr algn="ctr" fontAlgn="b"/>
                      <a:r>
                        <a:rPr lang="fr-FR" sz="1800" u="none" strike="noStrike" dirty="0">
                          <a:effectLst/>
                        </a:rPr>
                        <a:t> </a:t>
                      </a:r>
                      <a:endParaRPr lang="fr-FR" sz="1800" b="0" i="0" u="none" strike="noStrike" dirty="0">
                        <a:solidFill>
                          <a:srgbClr val="000000"/>
                        </a:solidFill>
                        <a:effectLst/>
                        <a:latin typeface="Calibri" panose="020F0502020204030204" pitchFamily="34" charset="0"/>
                      </a:endParaRPr>
                    </a:p>
                  </a:txBody>
                  <a:tcPr marL="9525" marR="9525" marT="9525" marB="0" anchor="b">
                    <a:solidFill>
                      <a:schemeClr val="bg1"/>
                    </a:solidFill>
                  </a:tcPr>
                </a:tc>
                <a:tc>
                  <a:txBody>
                    <a:bodyPr/>
                    <a:lstStyle/>
                    <a:p>
                      <a:pPr algn="ctr" fontAlgn="b"/>
                      <a:r>
                        <a:rPr lang="fr-FR" sz="1800" u="none" strike="noStrike" dirty="0">
                          <a:effectLst/>
                        </a:rPr>
                        <a:t> </a:t>
                      </a:r>
                      <a:endParaRPr lang="fr-FR" sz="1800" b="0" i="0" u="none" strike="noStrike" dirty="0">
                        <a:solidFill>
                          <a:srgbClr val="000000"/>
                        </a:solidFill>
                        <a:effectLst/>
                        <a:latin typeface="Calibri" panose="020F0502020204030204" pitchFamily="34" charset="0"/>
                      </a:endParaRPr>
                    </a:p>
                  </a:txBody>
                  <a:tcPr marL="9525" marR="9525" marT="9525" marB="0" anchor="b">
                    <a:solidFill>
                      <a:schemeClr val="bg1"/>
                    </a:solidFill>
                  </a:tcPr>
                </a:tc>
                <a:tc>
                  <a:txBody>
                    <a:bodyPr/>
                    <a:lstStyle/>
                    <a:p>
                      <a:pPr algn="ctr" fontAlgn="b"/>
                      <a:r>
                        <a:rPr lang="fr-FR" sz="1800" u="none" strike="noStrike" dirty="0">
                          <a:effectLst/>
                        </a:rPr>
                        <a:t> </a:t>
                      </a:r>
                      <a:endParaRPr lang="fr-FR" sz="1800" b="0" i="0" u="none" strike="noStrike" dirty="0">
                        <a:solidFill>
                          <a:srgbClr val="000000"/>
                        </a:solidFill>
                        <a:effectLst/>
                        <a:latin typeface="Calibri" panose="020F0502020204030204" pitchFamily="34" charset="0"/>
                      </a:endParaRPr>
                    </a:p>
                  </a:txBody>
                  <a:tcPr marL="9525" marR="9525" marT="9525" marB="0" anchor="b">
                    <a:solidFill>
                      <a:schemeClr val="bg1"/>
                    </a:solidFill>
                  </a:tcPr>
                </a:tc>
                <a:tc>
                  <a:txBody>
                    <a:bodyPr/>
                    <a:lstStyle/>
                    <a:p>
                      <a:pPr algn="ctr" fontAlgn="b"/>
                      <a:r>
                        <a:rPr lang="fr-FR" sz="1800" u="none" strike="noStrike" dirty="0">
                          <a:effectLst/>
                        </a:rPr>
                        <a:t> </a:t>
                      </a:r>
                      <a:endParaRPr lang="fr-FR" sz="1800" b="0" i="0" u="none" strike="noStrike" dirty="0">
                        <a:solidFill>
                          <a:srgbClr val="000000"/>
                        </a:solidFill>
                        <a:effectLst/>
                        <a:latin typeface="Calibri" panose="020F0502020204030204" pitchFamily="34" charset="0"/>
                      </a:endParaRPr>
                    </a:p>
                  </a:txBody>
                  <a:tcPr marL="9525" marR="9525" marT="9525" marB="0" anchor="b">
                    <a:solidFill>
                      <a:schemeClr val="bg1"/>
                    </a:solidFill>
                  </a:tcPr>
                </a:tc>
                <a:tc>
                  <a:txBody>
                    <a:bodyPr/>
                    <a:lstStyle/>
                    <a:p>
                      <a:pPr algn="ctr" fontAlgn="b"/>
                      <a:r>
                        <a:rPr lang="fr-FR" sz="1800" u="none" strike="noStrike" dirty="0">
                          <a:effectLst/>
                        </a:rPr>
                        <a:t> </a:t>
                      </a:r>
                      <a:endParaRPr lang="fr-FR" sz="1800" b="0" i="0" u="none" strike="noStrike" dirty="0">
                        <a:solidFill>
                          <a:srgbClr val="000000"/>
                        </a:solidFill>
                        <a:effectLst/>
                        <a:latin typeface="Calibri" panose="020F0502020204030204" pitchFamily="34" charset="0"/>
                      </a:endParaRPr>
                    </a:p>
                  </a:txBody>
                  <a:tcPr marL="9525" marR="9525" marT="9525" marB="0" anchor="b">
                    <a:solidFill>
                      <a:schemeClr val="bg1"/>
                    </a:solidFill>
                  </a:tcPr>
                </a:tc>
                <a:extLst>
                  <a:ext uri="{0D108BD9-81ED-4DB2-BD59-A6C34878D82A}">
                    <a16:rowId xmlns:a16="http://schemas.microsoft.com/office/drawing/2014/main" val="2676529711"/>
                  </a:ext>
                </a:extLst>
              </a:tr>
            </a:tbl>
          </a:graphicData>
        </a:graphic>
      </p:graphicFrame>
    </p:spTree>
    <p:extLst>
      <p:ext uri="{BB962C8B-B14F-4D97-AF65-F5344CB8AC3E}">
        <p14:creationId xmlns:p14="http://schemas.microsoft.com/office/powerpoint/2010/main" val="41685923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contenu 2">
            <a:extLst>
              <a:ext uri="{FF2B5EF4-FFF2-40B4-BE49-F238E27FC236}">
                <a16:creationId xmlns:a16="http://schemas.microsoft.com/office/drawing/2014/main" id="{6DCB1A78-6B6E-446C-BC3F-5591F2E86B9B}"/>
              </a:ext>
            </a:extLst>
          </p:cNvPr>
          <p:cNvSpPr>
            <a:spLocks noGrp="1"/>
          </p:cNvSpPr>
          <p:nvPr>
            <p:ph idx="1"/>
          </p:nvPr>
        </p:nvSpPr>
        <p:spPr>
          <a:xfrm>
            <a:off x="838200" y="1381878"/>
            <a:ext cx="5999328" cy="4898961"/>
          </a:xfrm>
          <a:ln>
            <a:solidFill>
              <a:schemeClr val="accent5">
                <a:lumMod val="75000"/>
              </a:schemeClr>
            </a:solidFill>
          </a:ln>
        </p:spPr>
        <p:txBody>
          <a:bodyPr>
            <a:noAutofit/>
          </a:bodyPr>
          <a:lstStyle/>
          <a:p>
            <a:endParaRPr lang="fr-FR" sz="500" dirty="0"/>
          </a:p>
          <a:p>
            <a:r>
              <a:rPr lang="fr-FR" sz="1800" b="1" dirty="0"/>
              <a:t>Grossesse multiple :     </a:t>
            </a:r>
            <a:r>
              <a:rPr lang="fr-FR" sz="1800" dirty="0"/>
              <a:t>Oui </a:t>
            </a:r>
            <a:r>
              <a:rPr lang="fr-FR" sz="1800" dirty="0">
                <a:sym typeface="Wingdings" panose="05000000000000000000" pitchFamily="2" charset="2"/>
              </a:rPr>
              <a:t>     </a:t>
            </a:r>
            <a:r>
              <a:rPr lang="fr-FR" sz="1800" dirty="0"/>
              <a:t>Non</a:t>
            </a:r>
            <a:r>
              <a:rPr lang="fr-FR" sz="1800" dirty="0">
                <a:sym typeface="Wingdings" panose="05000000000000000000" pitchFamily="2" charset="2"/>
              </a:rPr>
              <a:t> </a:t>
            </a:r>
          </a:p>
          <a:p>
            <a:pPr lvl="1">
              <a:buFont typeface="Wingdings" panose="05000000000000000000" pitchFamily="2" charset="2"/>
              <a:buChar char="Ø"/>
            </a:pPr>
            <a:r>
              <a:rPr lang="fr-FR" sz="1600" dirty="0"/>
              <a:t>Si oui, nombre de fœtus : …..</a:t>
            </a:r>
          </a:p>
          <a:p>
            <a:pPr marL="457200" lvl="1" indent="0">
              <a:buNone/>
            </a:pPr>
            <a:endParaRPr lang="fr-FR" sz="1000" dirty="0"/>
          </a:p>
          <a:p>
            <a:r>
              <a:rPr lang="fr-FR" sz="1800" b="1" dirty="0"/>
              <a:t>Suivi régulier :     </a:t>
            </a:r>
            <a:r>
              <a:rPr lang="fr-FR" sz="1800" dirty="0"/>
              <a:t>Oui </a:t>
            </a:r>
            <a:r>
              <a:rPr lang="fr-FR" sz="1800" dirty="0">
                <a:sym typeface="Wingdings" panose="05000000000000000000" pitchFamily="2" charset="2"/>
              </a:rPr>
              <a:t></a:t>
            </a:r>
            <a:r>
              <a:rPr lang="fr-FR" sz="1800" dirty="0"/>
              <a:t>     Non</a:t>
            </a:r>
            <a:r>
              <a:rPr lang="fr-FR" sz="1800" dirty="0">
                <a:sym typeface="Wingdings" panose="05000000000000000000" pitchFamily="2" charset="2"/>
              </a:rPr>
              <a:t></a:t>
            </a:r>
            <a:r>
              <a:rPr lang="fr-FR" sz="1800" dirty="0"/>
              <a:t> </a:t>
            </a:r>
          </a:p>
          <a:p>
            <a:pPr lvl="1">
              <a:buFont typeface="Wingdings" panose="05000000000000000000" pitchFamily="2" charset="2"/>
              <a:buChar char="Ø"/>
            </a:pPr>
            <a:r>
              <a:rPr lang="fr-FR" sz="1600" dirty="0"/>
              <a:t>Suivi par :     SF </a:t>
            </a:r>
            <a:r>
              <a:rPr lang="fr-FR" sz="1600" dirty="0">
                <a:sym typeface="Wingdings" panose="05000000000000000000" pitchFamily="2" charset="2"/>
              </a:rPr>
              <a:t>   </a:t>
            </a:r>
            <a:r>
              <a:rPr lang="fr-FR" sz="1600" dirty="0"/>
              <a:t>  GO </a:t>
            </a:r>
            <a:r>
              <a:rPr lang="fr-FR" sz="1600" dirty="0">
                <a:sym typeface="Wingdings" panose="05000000000000000000" pitchFamily="2" charset="2"/>
              </a:rPr>
              <a:t>   </a:t>
            </a:r>
            <a:r>
              <a:rPr lang="fr-FR" sz="1600" dirty="0"/>
              <a:t>  Généraliste </a:t>
            </a:r>
            <a:r>
              <a:rPr lang="fr-FR" sz="1600" dirty="0">
                <a:sym typeface="Wingdings" panose="05000000000000000000" pitchFamily="2" charset="2"/>
              </a:rPr>
              <a:t></a:t>
            </a:r>
            <a:r>
              <a:rPr lang="fr-FR" sz="1600" dirty="0"/>
              <a:t> </a:t>
            </a:r>
          </a:p>
          <a:p>
            <a:pPr lvl="1">
              <a:buFont typeface="Wingdings" panose="05000000000000000000" pitchFamily="2" charset="2"/>
              <a:buChar char="Ø"/>
            </a:pPr>
            <a:r>
              <a:rPr lang="fr-FR" sz="1600" dirty="0"/>
              <a:t>Type de suivi :     Libéral </a:t>
            </a:r>
            <a:r>
              <a:rPr lang="fr-FR" sz="1600" dirty="0">
                <a:sym typeface="Wingdings" panose="05000000000000000000" pitchFamily="2" charset="2"/>
              </a:rPr>
              <a:t></a:t>
            </a:r>
            <a:r>
              <a:rPr lang="fr-FR" sz="1600" dirty="0"/>
              <a:t>     Hospitalier </a:t>
            </a:r>
            <a:r>
              <a:rPr lang="fr-FR" sz="1600" dirty="0">
                <a:sym typeface="Wingdings" panose="05000000000000000000" pitchFamily="2" charset="2"/>
              </a:rPr>
              <a:t></a:t>
            </a:r>
            <a:r>
              <a:rPr lang="fr-FR" sz="1600" dirty="0"/>
              <a:t> </a:t>
            </a:r>
          </a:p>
          <a:p>
            <a:pPr marL="457200" lvl="1" indent="0">
              <a:buNone/>
            </a:pPr>
            <a:endParaRPr lang="fr-FR" sz="1000" dirty="0"/>
          </a:p>
          <a:p>
            <a:r>
              <a:rPr lang="fr-FR" sz="1800" b="1" dirty="0"/>
              <a:t>Informations sur le suivi de la grossesse disponibles :   </a:t>
            </a:r>
          </a:p>
          <a:p>
            <a:pPr marL="0" indent="0">
              <a:buNone/>
            </a:pPr>
            <a:r>
              <a:rPr lang="fr-FR" sz="1800" b="1" dirty="0"/>
              <a:t>           </a:t>
            </a:r>
            <a:r>
              <a:rPr lang="fr-FR" sz="1800" dirty="0"/>
              <a:t>Oui </a:t>
            </a:r>
            <a:r>
              <a:rPr lang="fr-FR" sz="1800" dirty="0">
                <a:sym typeface="Wingdings" panose="05000000000000000000" pitchFamily="2" charset="2"/>
              </a:rPr>
              <a:t></a:t>
            </a:r>
            <a:r>
              <a:rPr lang="fr-FR" sz="1800" dirty="0"/>
              <a:t>     Non</a:t>
            </a:r>
            <a:r>
              <a:rPr lang="fr-FR" sz="1800" dirty="0">
                <a:sym typeface="Wingdings" panose="05000000000000000000" pitchFamily="2" charset="2"/>
              </a:rPr>
              <a:t></a:t>
            </a:r>
            <a:r>
              <a:rPr lang="fr-FR" sz="1800" dirty="0"/>
              <a:t> </a:t>
            </a:r>
          </a:p>
          <a:p>
            <a:endParaRPr lang="fr-FR" sz="1000" b="1" dirty="0"/>
          </a:p>
          <a:p>
            <a:r>
              <a:rPr lang="fr-FR" sz="1800" b="1" dirty="0"/>
              <a:t>Prise de médicaments à risque</a:t>
            </a:r>
            <a:r>
              <a:rPr lang="fr-FR" sz="1800" b="1" dirty="0">
                <a:solidFill>
                  <a:srgbClr val="FF0000"/>
                </a:solidFill>
                <a:effectLst/>
                <a:ea typeface="Calibri" panose="020F0502020204030204" pitchFamily="34" charset="0"/>
              </a:rPr>
              <a:t>*</a:t>
            </a:r>
            <a:r>
              <a:rPr lang="fr-FR" sz="1800" b="1" dirty="0"/>
              <a:t> durant la grossesse :   </a:t>
            </a:r>
            <a:br>
              <a:rPr lang="fr-FR" sz="1800" b="1" dirty="0"/>
            </a:br>
            <a:r>
              <a:rPr lang="fr-FR" sz="1800" b="1" dirty="0"/>
              <a:t>      </a:t>
            </a:r>
            <a:r>
              <a:rPr lang="fr-FR" sz="1800" dirty="0"/>
              <a:t>Oui </a:t>
            </a:r>
            <a:r>
              <a:rPr lang="fr-FR" sz="1800" dirty="0">
                <a:sym typeface="Wingdings" panose="05000000000000000000" pitchFamily="2" charset="2"/>
              </a:rPr>
              <a:t></a:t>
            </a:r>
            <a:r>
              <a:rPr lang="fr-FR" sz="1800" dirty="0"/>
              <a:t>     Non</a:t>
            </a:r>
            <a:r>
              <a:rPr lang="fr-FR" sz="1800" dirty="0">
                <a:sym typeface="Wingdings" panose="05000000000000000000" pitchFamily="2" charset="2"/>
              </a:rPr>
              <a:t></a:t>
            </a:r>
            <a:r>
              <a:rPr lang="fr-FR" sz="1800" dirty="0"/>
              <a:t> </a:t>
            </a:r>
          </a:p>
          <a:p>
            <a:pPr marL="809625" lvl="1" indent="-57150">
              <a:buFont typeface="Wingdings" panose="05000000000000000000" pitchFamily="2" charset="2"/>
              <a:buChar char="Ø"/>
            </a:pPr>
            <a:r>
              <a:rPr lang="fr-FR" sz="1600" dirty="0"/>
              <a:t>  Si oui, précisez : ……………… </a:t>
            </a:r>
          </a:p>
          <a:p>
            <a:pPr marL="0" indent="0">
              <a:buNone/>
            </a:pPr>
            <a:endParaRPr lang="fr-FR" sz="500" i="1" dirty="0">
              <a:solidFill>
                <a:srgbClr val="FF0000"/>
              </a:solidFill>
              <a:effectLst/>
              <a:ea typeface="Calibri" panose="020F0502020204030204" pitchFamily="34" charset="0"/>
            </a:endParaRPr>
          </a:p>
          <a:p>
            <a:pPr marL="180975" indent="-95250">
              <a:buNone/>
            </a:pPr>
            <a:r>
              <a:rPr lang="fr-FR" sz="1500" i="1" dirty="0">
                <a:solidFill>
                  <a:srgbClr val="FF0000"/>
                </a:solidFill>
                <a:effectLst/>
                <a:ea typeface="Calibri" panose="020F0502020204030204" pitchFamily="34" charset="0"/>
              </a:rPr>
              <a:t>* </a:t>
            </a:r>
            <a:r>
              <a:rPr lang="fr-FR" sz="1500" i="1" dirty="0">
                <a:effectLst/>
                <a:ea typeface="Calibri" panose="020F0502020204030204" pitchFamily="34" charset="0"/>
              </a:rPr>
              <a:t>AINS, antidépresseurs, antiépileptiques, antirétroviraux, ARAII, IEC, </a:t>
            </a:r>
            <a:r>
              <a:rPr lang="fr-FR" sz="1500" i="1" dirty="0" err="1">
                <a:effectLst/>
                <a:ea typeface="Calibri" panose="020F0502020204030204" pitchFamily="34" charset="0"/>
              </a:rPr>
              <a:t>Isotrétinoïne</a:t>
            </a:r>
            <a:r>
              <a:rPr lang="fr-FR" sz="1500" i="1" dirty="0">
                <a:effectLst/>
                <a:ea typeface="Calibri" panose="020F0502020204030204" pitchFamily="34" charset="0"/>
              </a:rPr>
              <a:t>, traitements du rejet de greffe de rein…</a:t>
            </a:r>
          </a:p>
        </p:txBody>
      </p:sp>
      <p:graphicFrame>
        <p:nvGraphicFramePr>
          <p:cNvPr id="7" name="Tableau 11">
            <a:extLst>
              <a:ext uri="{FF2B5EF4-FFF2-40B4-BE49-F238E27FC236}">
                <a16:creationId xmlns:a16="http://schemas.microsoft.com/office/drawing/2014/main" id="{A49EBF32-64AA-4DE5-9FA7-E9F4FCCF11D6}"/>
              </a:ext>
            </a:extLst>
          </p:cNvPr>
          <p:cNvGraphicFramePr>
            <a:graphicFrameLocks noGrp="1"/>
          </p:cNvGraphicFramePr>
          <p:nvPr/>
        </p:nvGraphicFramePr>
        <p:xfrm>
          <a:off x="7063408" y="1381878"/>
          <a:ext cx="4166200" cy="4898962"/>
        </p:xfrm>
        <a:graphic>
          <a:graphicData uri="http://schemas.openxmlformats.org/drawingml/2006/table">
            <a:tbl>
              <a:tblPr firstRow="1" bandRow="1">
                <a:tableStyleId>{8799B23B-EC83-4686-B30A-512413B5E67A}</a:tableStyleId>
              </a:tblPr>
              <a:tblGrid>
                <a:gridCol w="1315944">
                  <a:extLst>
                    <a:ext uri="{9D8B030D-6E8A-4147-A177-3AD203B41FA5}">
                      <a16:colId xmlns:a16="http://schemas.microsoft.com/office/drawing/2014/main" val="1840619654"/>
                    </a:ext>
                  </a:extLst>
                </a:gridCol>
                <a:gridCol w="518399">
                  <a:extLst>
                    <a:ext uri="{9D8B030D-6E8A-4147-A177-3AD203B41FA5}">
                      <a16:colId xmlns:a16="http://schemas.microsoft.com/office/drawing/2014/main" val="2965267141"/>
                    </a:ext>
                  </a:extLst>
                </a:gridCol>
                <a:gridCol w="590805">
                  <a:extLst>
                    <a:ext uri="{9D8B030D-6E8A-4147-A177-3AD203B41FA5}">
                      <a16:colId xmlns:a16="http://schemas.microsoft.com/office/drawing/2014/main" val="3209180254"/>
                    </a:ext>
                  </a:extLst>
                </a:gridCol>
                <a:gridCol w="1741052">
                  <a:extLst>
                    <a:ext uri="{9D8B030D-6E8A-4147-A177-3AD203B41FA5}">
                      <a16:colId xmlns:a16="http://schemas.microsoft.com/office/drawing/2014/main" val="4165743343"/>
                    </a:ext>
                  </a:extLst>
                </a:gridCol>
              </a:tblGrid>
              <a:tr h="97979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800" b="1" dirty="0">
                          <a:solidFill>
                            <a:schemeClr val="tx1"/>
                          </a:solidFill>
                        </a:rPr>
                        <a:t>Pathologies gravidiques</a:t>
                      </a:r>
                    </a:p>
                  </a:txBody>
                  <a:tcPr>
                    <a:lnL w="12700" cap="flat" cmpd="sng" algn="ctr">
                      <a:solidFill>
                        <a:schemeClr val="accent3"/>
                      </a:solidFill>
                      <a:prstDash val="solid"/>
                      <a:round/>
                      <a:headEnd type="none" w="med" len="med"/>
                      <a:tailEnd type="none" w="med" len="med"/>
                    </a:lnL>
                    <a:lnT w="12700" cap="flat" cmpd="sng" algn="ctr">
                      <a:solidFill>
                        <a:schemeClr val="accent3"/>
                      </a:solidFill>
                      <a:prstDash val="solid"/>
                      <a:round/>
                      <a:headEnd type="none" w="med" len="med"/>
                      <a:tailEnd type="none" w="med" len="med"/>
                    </a:lnT>
                    <a:noFill/>
                  </a:tcPr>
                </a:tc>
                <a:tc>
                  <a:txBody>
                    <a:bodyPr/>
                    <a:lstStyle/>
                    <a:p>
                      <a:r>
                        <a:rPr lang="fr-FR" sz="1800" b="1" dirty="0">
                          <a:solidFill>
                            <a:schemeClr val="tx1"/>
                          </a:solidFill>
                        </a:rPr>
                        <a:t>Oui</a:t>
                      </a:r>
                    </a:p>
                  </a:txBody>
                  <a:tcPr>
                    <a:lnT w="12700" cap="flat" cmpd="sng" algn="ctr">
                      <a:solidFill>
                        <a:schemeClr val="accent3"/>
                      </a:solidFill>
                      <a:prstDash val="solid"/>
                      <a:round/>
                      <a:headEnd type="none" w="med" len="med"/>
                      <a:tailEnd type="none" w="med" len="med"/>
                    </a:lnT>
                    <a:noFill/>
                  </a:tcPr>
                </a:tc>
                <a:tc>
                  <a:txBody>
                    <a:bodyPr/>
                    <a:lstStyle/>
                    <a:p>
                      <a:r>
                        <a:rPr lang="fr-FR" sz="1800" b="1" dirty="0">
                          <a:solidFill>
                            <a:schemeClr val="tx1"/>
                          </a:solidFill>
                        </a:rPr>
                        <a:t>Non</a:t>
                      </a:r>
                    </a:p>
                  </a:txBody>
                  <a:tcPr>
                    <a:lnT w="12700" cap="flat" cmpd="sng" algn="ctr">
                      <a:solidFill>
                        <a:schemeClr val="accent3"/>
                      </a:solidFill>
                      <a:prstDash val="solid"/>
                      <a:round/>
                      <a:headEnd type="none" w="med" len="med"/>
                      <a:tailEnd type="none" w="med" len="med"/>
                    </a:lnT>
                    <a:noFill/>
                  </a:tcPr>
                </a:tc>
                <a:tc>
                  <a:txBody>
                    <a:bodyPr/>
                    <a:lstStyle/>
                    <a:p>
                      <a:r>
                        <a:rPr lang="fr-FR" sz="1800" b="1" dirty="0">
                          <a:solidFill>
                            <a:schemeClr val="tx1"/>
                          </a:solidFill>
                        </a:rPr>
                        <a:t>Terme au moment de la découverte (SA)</a:t>
                      </a:r>
                    </a:p>
                  </a:txBody>
                  <a:tcPr>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noFill/>
                  </a:tcPr>
                </a:tc>
                <a:extLst>
                  <a:ext uri="{0D108BD9-81ED-4DB2-BD59-A6C34878D82A}">
                    <a16:rowId xmlns:a16="http://schemas.microsoft.com/office/drawing/2014/main" val="484151553"/>
                  </a:ext>
                </a:extLst>
              </a:tr>
              <a:tr h="68585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800" kern="1200" dirty="0">
                          <a:solidFill>
                            <a:schemeClr val="tx1"/>
                          </a:solidFill>
                          <a:effectLst/>
                          <a:latin typeface="+mn-lt"/>
                          <a:ea typeface="+mn-ea"/>
                          <a:cs typeface="+mn-cs"/>
                        </a:rPr>
                        <a:t>Diabète mal équilibré</a:t>
                      </a:r>
                    </a:p>
                  </a:txBody>
                  <a:tcPr>
                    <a:lnL w="12700" cap="flat" cmpd="sng" algn="ctr">
                      <a:solidFill>
                        <a:schemeClr val="accent3"/>
                      </a:solidFill>
                      <a:prstDash val="solid"/>
                      <a:round/>
                      <a:headEnd type="none" w="med" len="med"/>
                      <a:tailEnd type="none" w="med" len="med"/>
                    </a:lnL>
                  </a:tcPr>
                </a:tc>
                <a:tc>
                  <a:txBody>
                    <a:bodyPr/>
                    <a:lstStyle/>
                    <a:p>
                      <a:endParaRPr lang="fr-FR" sz="1800" dirty="0"/>
                    </a:p>
                  </a:txBody>
                  <a:tcPr/>
                </a:tc>
                <a:tc>
                  <a:txBody>
                    <a:bodyPr/>
                    <a:lstStyle/>
                    <a:p>
                      <a:endParaRPr lang="fr-FR" sz="1800" dirty="0"/>
                    </a:p>
                  </a:txBody>
                  <a:tcPr/>
                </a:tc>
                <a:tc>
                  <a:txBody>
                    <a:bodyPr/>
                    <a:lstStyle/>
                    <a:p>
                      <a:endParaRPr lang="fr-FR" sz="1800" dirty="0"/>
                    </a:p>
                  </a:txBody>
                  <a:tcPr>
                    <a:lnR w="12700" cap="flat" cmpd="sng" algn="ctr">
                      <a:solidFill>
                        <a:schemeClr val="accent3"/>
                      </a:solidFill>
                      <a:prstDash val="solid"/>
                      <a:round/>
                      <a:headEnd type="none" w="med" len="med"/>
                      <a:tailEnd type="none" w="med" len="med"/>
                    </a:lnR>
                  </a:tcPr>
                </a:tc>
                <a:extLst>
                  <a:ext uri="{0D108BD9-81ED-4DB2-BD59-A6C34878D82A}">
                    <a16:rowId xmlns:a16="http://schemas.microsoft.com/office/drawing/2014/main" val="3276525546"/>
                  </a:ext>
                </a:extLst>
              </a:tr>
              <a:tr h="68585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800" kern="1200" dirty="0">
                          <a:solidFill>
                            <a:schemeClr val="tx1"/>
                          </a:solidFill>
                          <a:effectLst/>
                          <a:latin typeface="+mn-lt"/>
                          <a:ea typeface="+mn-ea"/>
                          <a:cs typeface="+mn-cs"/>
                        </a:rPr>
                        <a:t>Hémorragie antépartum </a:t>
                      </a:r>
                    </a:p>
                  </a:txBody>
                  <a:tcPr>
                    <a:lnL w="12700" cap="flat" cmpd="sng" algn="ctr">
                      <a:solidFill>
                        <a:schemeClr val="accent3"/>
                      </a:solidFill>
                      <a:prstDash val="solid"/>
                      <a:round/>
                      <a:headEnd type="none" w="med" len="med"/>
                      <a:tailEnd type="none" w="med" len="med"/>
                    </a:lnL>
                  </a:tcPr>
                </a:tc>
                <a:tc>
                  <a:txBody>
                    <a:bodyPr/>
                    <a:lstStyle/>
                    <a:p>
                      <a:endParaRPr lang="fr-FR" sz="1800" dirty="0"/>
                    </a:p>
                  </a:txBody>
                  <a:tcPr/>
                </a:tc>
                <a:tc>
                  <a:txBody>
                    <a:bodyPr/>
                    <a:lstStyle/>
                    <a:p>
                      <a:endParaRPr lang="fr-FR" sz="1800" dirty="0"/>
                    </a:p>
                  </a:txBody>
                  <a:tcPr/>
                </a:tc>
                <a:tc>
                  <a:txBody>
                    <a:bodyPr/>
                    <a:lstStyle/>
                    <a:p>
                      <a:endParaRPr lang="fr-FR" sz="1800" dirty="0"/>
                    </a:p>
                  </a:txBody>
                  <a:tcPr>
                    <a:lnR w="12700" cap="flat" cmpd="sng" algn="ctr">
                      <a:solidFill>
                        <a:schemeClr val="accent3"/>
                      </a:solidFill>
                      <a:prstDash val="solid"/>
                      <a:round/>
                      <a:headEnd type="none" w="med" len="med"/>
                      <a:tailEnd type="none" w="med" len="med"/>
                    </a:lnR>
                  </a:tcPr>
                </a:tc>
                <a:extLst>
                  <a:ext uri="{0D108BD9-81ED-4DB2-BD59-A6C34878D82A}">
                    <a16:rowId xmlns:a16="http://schemas.microsoft.com/office/drawing/2014/main" val="324612399"/>
                  </a:ext>
                </a:extLst>
              </a:tr>
              <a:tr h="68585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800" kern="1200" dirty="0">
                          <a:solidFill>
                            <a:schemeClr val="tx1"/>
                          </a:solidFill>
                          <a:effectLst/>
                          <a:latin typeface="+mn-lt"/>
                          <a:ea typeface="+mn-ea"/>
                          <a:cs typeface="+mn-cs"/>
                        </a:rPr>
                        <a:t>Pré-éclampsie</a:t>
                      </a:r>
                    </a:p>
                  </a:txBody>
                  <a:tcPr>
                    <a:lnL w="12700" cap="flat" cmpd="sng" algn="ctr">
                      <a:solidFill>
                        <a:schemeClr val="accent3"/>
                      </a:solidFill>
                      <a:prstDash val="solid"/>
                      <a:round/>
                      <a:headEnd type="none" w="med" len="med"/>
                      <a:tailEnd type="none" w="med" len="med"/>
                    </a:lnL>
                  </a:tcPr>
                </a:tc>
                <a:tc>
                  <a:txBody>
                    <a:bodyPr/>
                    <a:lstStyle/>
                    <a:p>
                      <a:endParaRPr lang="fr-FR" sz="1800"/>
                    </a:p>
                  </a:txBody>
                  <a:tcPr/>
                </a:tc>
                <a:tc>
                  <a:txBody>
                    <a:bodyPr/>
                    <a:lstStyle/>
                    <a:p>
                      <a:endParaRPr lang="fr-FR" sz="1800" dirty="0"/>
                    </a:p>
                  </a:txBody>
                  <a:tcPr/>
                </a:tc>
                <a:tc>
                  <a:txBody>
                    <a:bodyPr/>
                    <a:lstStyle/>
                    <a:p>
                      <a:endParaRPr lang="fr-FR" sz="1800" dirty="0"/>
                    </a:p>
                  </a:txBody>
                  <a:tcPr>
                    <a:lnR w="12700" cap="flat" cmpd="sng" algn="ctr">
                      <a:solidFill>
                        <a:schemeClr val="accent3"/>
                      </a:solidFill>
                      <a:prstDash val="solid"/>
                      <a:round/>
                      <a:headEnd type="none" w="med" len="med"/>
                      <a:tailEnd type="none" w="med" len="med"/>
                    </a:lnR>
                  </a:tcPr>
                </a:tc>
                <a:extLst>
                  <a:ext uri="{0D108BD9-81ED-4DB2-BD59-A6C34878D82A}">
                    <a16:rowId xmlns:a16="http://schemas.microsoft.com/office/drawing/2014/main" val="1687636368"/>
                  </a:ext>
                </a:extLst>
              </a:tr>
              <a:tr h="1861605">
                <a:tc grid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800" dirty="0"/>
                        <a:t>Autre, précisez : …</a:t>
                      </a:r>
                    </a:p>
                    <a:p>
                      <a:pPr marL="0" marR="0" lvl="0" indent="0" algn="l" defTabSz="914400" rtl="0" eaLnBrk="1" fontAlgn="auto" latinLnBrk="0" hangingPunct="1">
                        <a:lnSpc>
                          <a:spcPct val="100000"/>
                        </a:lnSpc>
                        <a:spcBef>
                          <a:spcPts val="0"/>
                        </a:spcBef>
                        <a:spcAft>
                          <a:spcPts val="0"/>
                        </a:spcAft>
                        <a:buClrTx/>
                        <a:buSzTx/>
                        <a:buFontTx/>
                        <a:buNone/>
                        <a:tabLst/>
                        <a:defRPr/>
                      </a:pPr>
                      <a:endParaRPr lang="fr-FR" sz="18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fr-FR" sz="180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fr-FR" sz="1800" dirty="0"/>
                    </a:p>
                  </a:txBody>
                  <a:tcPr>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B w="12700" cap="flat" cmpd="sng" algn="ctr">
                      <a:solidFill>
                        <a:schemeClr val="accent3"/>
                      </a:solidFill>
                      <a:prstDash val="solid"/>
                      <a:round/>
                      <a:headEnd type="none" w="med" len="med"/>
                      <a:tailEnd type="none" w="med" len="med"/>
                    </a:lnB>
                  </a:tcPr>
                </a:tc>
                <a:tc hMerge="1">
                  <a:txBody>
                    <a:bodyPr/>
                    <a:lstStyle/>
                    <a:p>
                      <a:endParaRPr lang="fr-FR" sz="2000" dirty="0"/>
                    </a:p>
                  </a:txBody>
                  <a:tcPr>
                    <a:lnB w="12700" cap="flat" cmpd="sng" algn="ctr">
                      <a:solidFill>
                        <a:schemeClr val="accent3"/>
                      </a:solidFill>
                      <a:prstDash val="solid"/>
                      <a:round/>
                      <a:headEnd type="none" w="med" len="med"/>
                      <a:tailEnd type="none" w="med" len="med"/>
                    </a:lnB>
                  </a:tcPr>
                </a:tc>
                <a:tc hMerge="1">
                  <a:txBody>
                    <a:bodyPr/>
                    <a:lstStyle/>
                    <a:p>
                      <a:endParaRPr lang="fr-FR" sz="2000" dirty="0"/>
                    </a:p>
                  </a:txBody>
                  <a:tcPr>
                    <a:lnR w="12700" cap="flat" cmpd="sng" algn="ctr">
                      <a:solidFill>
                        <a:schemeClr val="accent3"/>
                      </a:solidFill>
                      <a:prstDash val="solid"/>
                      <a:round/>
                      <a:headEnd type="none" w="med" len="med"/>
                      <a:tailEnd type="none" w="med" len="med"/>
                    </a:lnR>
                    <a:lnB w="12700" cap="flat" cmpd="sng" algn="ctr">
                      <a:solidFill>
                        <a:schemeClr val="accent3"/>
                      </a:solidFill>
                      <a:prstDash val="solid"/>
                      <a:round/>
                      <a:headEnd type="none" w="med" len="med"/>
                      <a:tailEnd type="none" w="med" len="med"/>
                    </a:lnB>
                  </a:tcPr>
                </a:tc>
                <a:tc>
                  <a:txBody>
                    <a:bodyPr/>
                    <a:lstStyle/>
                    <a:p>
                      <a:endParaRPr lang="fr-FR" sz="1800" dirty="0"/>
                    </a:p>
                  </a:txBody>
                  <a:tcPr>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B w="12700" cap="flat" cmpd="sng" algn="ctr">
                      <a:solidFill>
                        <a:schemeClr val="accent3"/>
                      </a:solidFill>
                      <a:prstDash val="solid"/>
                      <a:round/>
                      <a:headEnd type="none" w="med" len="med"/>
                      <a:tailEnd type="none" w="med" len="med"/>
                    </a:lnB>
                  </a:tcPr>
                </a:tc>
                <a:extLst>
                  <a:ext uri="{0D108BD9-81ED-4DB2-BD59-A6C34878D82A}">
                    <a16:rowId xmlns:a16="http://schemas.microsoft.com/office/drawing/2014/main" val="3953966638"/>
                  </a:ext>
                </a:extLst>
              </a:tr>
            </a:tbl>
          </a:graphicData>
        </a:graphic>
      </p:graphicFrame>
      <p:sp>
        <p:nvSpPr>
          <p:cNvPr id="11" name="Titre 1">
            <a:extLst>
              <a:ext uri="{FF2B5EF4-FFF2-40B4-BE49-F238E27FC236}">
                <a16:creationId xmlns:a16="http://schemas.microsoft.com/office/drawing/2014/main" id="{545BAB18-71ED-40F4-AB37-CDE51BAB094F}"/>
              </a:ext>
            </a:extLst>
          </p:cNvPr>
          <p:cNvSpPr>
            <a:spLocks noGrp="1"/>
          </p:cNvSpPr>
          <p:nvPr>
            <p:ph type="title"/>
          </p:nvPr>
        </p:nvSpPr>
        <p:spPr>
          <a:xfrm>
            <a:off x="838200" y="365126"/>
            <a:ext cx="10515600" cy="709695"/>
          </a:xfrm>
        </p:spPr>
        <p:txBody>
          <a:bodyPr>
            <a:normAutofit/>
          </a:bodyPr>
          <a:lstStyle/>
          <a:p>
            <a:r>
              <a:rPr lang="fr-FR" sz="3600" b="1" dirty="0">
                <a:latin typeface="+mn-lt"/>
              </a:rPr>
              <a:t>SUIVI DE LA GROSSESSE (1)</a:t>
            </a:r>
          </a:p>
        </p:txBody>
      </p:sp>
      <p:sp>
        <p:nvSpPr>
          <p:cNvPr id="2" name="Espace réservé du numéro de diapositive 1">
            <a:extLst>
              <a:ext uri="{FF2B5EF4-FFF2-40B4-BE49-F238E27FC236}">
                <a16:creationId xmlns:a16="http://schemas.microsoft.com/office/drawing/2014/main" id="{10078A22-54A0-47F7-9960-F583EFAFEFC6}"/>
              </a:ext>
            </a:extLst>
          </p:cNvPr>
          <p:cNvSpPr>
            <a:spLocks noGrp="1"/>
          </p:cNvSpPr>
          <p:nvPr>
            <p:ph type="sldNum" sz="quarter" idx="12"/>
          </p:nvPr>
        </p:nvSpPr>
        <p:spPr/>
        <p:txBody>
          <a:bodyPr/>
          <a:lstStyle/>
          <a:p>
            <a:fld id="{1F296CD6-F585-4F4E-9BDC-72E84E04FBD4}" type="slidenum">
              <a:rPr lang="fr-FR" smtClean="0"/>
              <a:t>5</a:t>
            </a:fld>
            <a:endParaRPr lang="fr-FR"/>
          </a:p>
        </p:txBody>
      </p:sp>
    </p:spTree>
    <p:extLst>
      <p:ext uri="{BB962C8B-B14F-4D97-AF65-F5344CB8AC3E}">
        <p14:creationId xmlns:p14="http://schemas.microsoft.com/office/powerpoint/2010/main" val="6413680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au 11">
            <a:extLst>
              <a:ext uri="{FF2B5EF4-FFF2-40B4-BE49-F238E27FC236}">
                <a16:creationId xmlns:a16="http://schemas.microsoft.com/office/drawing/2014/main" id="{252FFC52-4288-444B-B33D-813354F6EE1C}"/>
              </a:ext>
            </a:extLst>
          </p:cNvPr>
          <p:cNvGraphicFramePr>
            <a:graphicFrameLocks noGrp="1"/>
          </p:cNvGraphicFramePr>
          <p:nvPr/>
        </p:nvGraphicFramePr>
        <p:xfrm>
          <a:off x="838200" y="1306142"/>
          <a:ext cx="7423485" cy="5081189"/>
        </p:xfrm>
        <a:graphic>
          <a:graphicData uri="http://schemas.openxmlformats.org/drawingml/2006/table">
            <a:tbl>
              <a:tblPr firstRow="1" bandRow="1">
                <a:tableStyleId>{8799B23B-EC83-4686-B30A-512413B5E67A}</a:tableStyleId>
              </a:tblPr>
              <a:tblGrid>
                <a:gridCol w="3371036">
                  <a:extLst>
                    <a:ext uri="{9D8B030D-6E8A-4147-A177-3AD203B41FA5}">
                      <a16:colId xmlns:a16="http://schemas.microsoft.com/office/drawing/2014/main" val="1840619654"/>
                    </a:ext>
                  </a:extLst>
                </a:gridCol>
                <a:gridCol w="635616">
                  <a:extLst>
                    <a:ext uri="{9D8B030D-6E8A-4147-A177-3AD203B41FA5}">
                      <a16:colId xmlns:a16="http://schemas.microsoft.com/office/drawing/2014/main" val="2965267141"/>
                    </a:ext>
                  </a:extLst>
                </a:gridCol>
                <a:gridCol w="635617">
                  <a:extLst>
                    <a:ext uri="{9D8B030D-6E8A-4147-A177-3AD203B41FA5}">
                      <a16:colId xmlns:a16="http://schemas.microsoft.com/office/drawing/2014/main" val="3209180254"/>
                    </a:ext>
                  </a:extLst>
                </a:gridCol>
                <a:gridCol w="2781216">
                  <a:extLst>
                    <a:ext uri="{9D8B030D-6E8A-4147-A177-3AD203B41FA5}">
                      <a16:colId xmlns:a16="http://schemas.microsoft.com/office/drawing/2014/main" val="2727315180"/>
                    </a:ext>
                  </a:extLst>
                </a:gridCol>
              </a:tblGrid>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800" b="1" dirty="0">
                          <a:solidFill>
                            <a:schemeClr val="tx1"/>
                          </a:solidFill>
                        </a:rPr>
                        <a:t>Anomalies fœtales</a:t>
                      </a:r>
                    </a:p>
                  </a:txBody>
                  <a:tcPr anchor="ctr">
                    <a:lnL w="12700" cap="flat" cmpd="sng" algn="ctr">
                      <a:solidFill>
                        <a:schemeClr val="accent3"/>
                      </a:solidFill>
                      <a:prstDash val="solid"/>
                      <a:round/>
                      <a:headEnd type="none" w="med" len="med"/>
                      <a:tailEnd type="none" w="med" len="med"/>
                    </a:lnL>
                    <a:lnT w="12700" cap="flat" cmpd="sng" algn="ctr">
                      <a:solidFill>
                        <a:schemeClr val="accent3"/>
                      </a:solidFill>
                      <a:prstDash val="solid"/>
                      <a:round/>
                      <a:headEnd type="none" w="med" len="med"/>
                      <a:tailEnd type="none" w="med" len="med"/>
                    </a:lnT>
                    <a:noFill/>
                  </a:tcPr>
                </a:tc>
                <a:tc>
                  <a:txBody>
                    <a:bodyPr/>
                    <a:lstStyle/>
                    <a:p>
                      <a:r>
                        <a:rPr lang="fr-FR" sz="1800" b="1" dirty="0">
                          <a:solidFill>
                            <a:schemeClr val="tx1"/>
                          </a:solidFill>
                        </a:rPr>
                        <a:t>Oui</a:t>
                      </a:r>
                    </a:p>
                  </a:txBody>
                  <a:tcPr anchor="ctr">
                    <a:lnT w="12700" cap="flat" cmpd="sng" algn="ctr">
                      <a:solidFill>
                        <a:schemeClr val="accent3"/>
                      </a:solidFill>
                      <a:prstDash val="solid"/>
                      <a:round/>
                      <a:headEnd type="none" w="med" len="med"/>
                      <a:tailEnd type="none" w="med" len="med"/>
                    </a:lnT>
                    <a:noFill/>
                  </a:tcPr>
                </a:tc>
                <a:tc>
                  <a:txBody>
                    <a:bodyPr/>
                    <a:lstStyle/>
                    <a:p>
                      <a:r>
                        <a:rPr lang="fr-FR" sz="1800" b="1" dirty="0">
                          <a:solidFill>
                            <a:schemeClr val="tx1"/>
                          </a:solidFill>
                        </a:rPr>
                        <a:t>Non</a:t>
                      </a:r>
                    </a:p>
                  </a:txBody>
                  <a:tcPr anchor="ctr">
                    <a:lnT w="12700" cap="flat" cmpd="sng" algn="ctr">
                      <a:solidFill>
                        <a:schemeClr val="accent3"/>
                      </a:solidFill>
                      <a:prstDash val="solid"/>
                      <a:round/>
                      <a:headEnd type="none" w="med" len="med"/>
                      <a:tailEnd type="none" w="med" len="med"/>
                    </a:lnT>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800" b="1" dirty="0">
                          <a:solidFill>
                            <a:schemeClr val="tx1"/>
                          </a:solidFill>
                        </a:rPr>
                        <a:t>Terme au moment de la découverte (SA)</a:t>
                      </a:r>
                    </a:p>
                  </a:txBody>
                  <a:tcPr anchor="ctr">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noFill/>
                  </a:tcPr>
                </a:tc>
                <a:extLst>
                  <a:ext uri="{0D108BD9-81ED-4DB2-BD59-A6C34878D82A}">
                    <a16:rowId xmlns:a16="http://schemas.microsoft.com/office/drawing/2014/main" val="484151553"/>
                  </a:ext>
                </a:extLst>
              </a:tr>
              <a:tr h="40137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800" kern="1200" dirty="0">
                          <a:solidFill>
                            <a:schemeClr val="tx1"/>
                          </a:solidFill>
                          <a:effectLst/>
                          <a:latin typeface="+mn-lt"/>
                          <a:ea typeface="+mn-ea"/>
                          <a:cs typeface="+mn-cs"/>
                        </a:rPr>
                        <a:t>Anémie fœtale chronique </a:t>
                      </a:r>
                    </a:p>
                  </a:txBody>
                  <a:tcPr>
                    <a:lnL w="12700" cap="flat" cmpd="sng" algn="ctr">
                      <a:solidFill>
                        <a:schemeClr val="accent3"/>
                      </a:solidFill>
                      <a:prstDash val="solid"/>
                      <a:round/>
                      <a:headEnd type="none" w="med" len="med"/>
                      <a:tailEnd type="none" w="med" len="med"/>
                    </a:lnL>
                  </a:tcPr>
                </a:tc>
                <a:tc>
                  <a:txBody>
                    <a:bodyPr/>
                    <a:lstStyle/>
                    <a:p>
                      <a:endParaRPr lang="fr-FR" sz="1800" dirty="0"/>
                    </a:p>
                  </a:txBody>
                  <a:tcPr/>
                </a:tc>
                <a:tc>
                  <a:txBody>
                    <a:bodyPr/>
                    <a:lstStyle/>
                    <a:p>
                      <a:endParaRPr lang="fr-FR" sz="1800" dirty="0"/>
                    </a:p>
                  </a:txBody>
                  <a:tcPr/>
                </a:tc>
                <a:tc>
                  <a:txBody>
                    <a:bodyPr/>
                    <a:lstStyle/>
                    <a:p>
                      <a:endParaRPr lang="fr-FR" sz="1800" dirty="0"/>
                    </a:p>
                  </a:txBody>
                  <a:tcPr>
                    <a:lnR w="12700" cap="flat" cmpd="sng" algn="ctr">
                      <a:solidFill>
                        <a:schemeClr val="accent3"/>
                      </a:solidFill>
                      <a:prstDash val="solid"/>
                      <a:round/>
                      <a:headEnd type="none" w="med" len="med"/>
                      <a:tailEnd type="none" w="med" len="med"/>
                    </a:lnR>
                  </a:tcPr>
                </a:tc>
                <a:extLst>
                  <a:ext uri="{0D108BD9-81ED-4DB2-BD59-A6C34878D82A}">
                    <a16:rowId xmlns:a16="http://schemas.microsoft.com/office/drawing/2014/main" val="3276525546"/>
                  </a:ext>
                </a:extLst>
              </a:tr>
              <a:tr h="382137">
                <a:tc>
                  <a:txBody>
                    <a:bodyPr/>
                    <a:lstStyle/>
                    <a:p>
                      <a:pPr lvl="0"/>
                      <a:r>
                        <a:rPr lang="fr-FR" sz="1800" kern="1200" dirty="0">
                          <a:solidFill>
                            <a:schemeClr val="tx1"/>
                          </a:solidFill>
                          <a:effectLst/>
                          <a:latin typeface="+mn-lt"/>
                          <a:ea typeface="+mn-ea"/>
                          <a:cs typeface="+mn-cs"/>
                        </a:rPr>
                        <a:t>Arythmie cardiaque fœtale </a:t>
                      </a:r>
                    </a:p>
                  </a:txBody>
                  <a:tcPr>
                    <a:lnL w="12700" cap="flat" cmpd="sng" algn="ctr">
                      <a:solidFill>
                        <a:schemeClr val="accent3"/>
                      </a:solidFill>
                      <a:prstDash val="solid"/>
                      <a:round/>
                      <a:headEnd type="none" w="med" len="med"/>
                      <a:tailEnd type="none" w="med" len="med"/>
                    </a:lnL>
                  </a:tcPr>
                </a:tc>
                <a:tc>
                  <a:txBody>
                    <a:bodyPr/>
                    <a:lstStyle/>
                    <a:p>
                      <a:endParaRPr lang="fr-FR" sz="1800" dirty="0"/>
                    </a:p>
                  </a:txBody>
                  <a:tcPr/>
                </a:tc>
                <a:tc>
                  <a:txBody>
                    <a:bodyPr/>
                    <a:lstStyle/>
                    <a:p>
                      <a:endParaRPr lang="fr-FR" sz="1800" dirty="0"/>
                    </a:p>
                  </a:txBody>
                  <a:tcPr/>
                </a:tc>
                <a:tc>
                  <a:txBody>
                    <a:bodyPr/>
                    <a:lstStyle/>
                    <a:p>
                      <a:endParaRPr lang="fr-FR" sz="1800" dirty="0"/>
                    </a:p>
                  </a:txBody>
                  <a:tcPr>
                    <a:lnR w="12700" cap="flat" cmpd="sng" algn="ctr">
                      <a:solidFill>
                        <a:schemeClr val="accent3"/>
                      </a:solidFill>
                      <a:prstDash val="solid"/>
                      <a:round/>
                      <a:headEnd type="none" w="med" len="med"/>
                      <a:tailEnd type="none" w="med" len="med"/>
                    </a:lnR>
                  </a:tcPr>
                </a:tc>
                <a:extLst>
                  <a:ext uri="{0D108BD9-81ED-4DB2-BD59-A6C34878D82A}">
                    <a16:rowId xmlns:a16="http://schemas.microsoft.com/office/drawing/2014/main" val="324612399"/>
                  </a:ext>
                </a:extLst>
              </a:tr>
              <a:tr h="35438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800" kern="1200" dirty="0">
                          <a:solidFill>
                            <a:schemeClr val="tx1"/>
                          </a:solidFill>
                          <a:effectLst/>
                          <a:latin typeface="+mn-lt"/>
                          <a:ea typeface="+mn-ea"/>
                          <a:cs typeface="+mn-cs"/>
                        </a:rPr>
                        <a:t>Hémorragies fœtales </a:t>
                      </a:r>
                    </a:p>
                  </a:txBody>
                  <a:tcPr>
                    <a:lnL w="12700" cap="flat" cmpd="sng" algn="ctr">
                      <a:solidFill>
                        <a:schemeClr val="accent3"/>
                      </a:solidFill>
                      <a:prstDash val="solid"/>
                      <a:round/>
                      <a:headEnd type="none" w="med" len="med"/>
                      <a:tailEnd type="none" w="med" len="med"/>
                    </a:lnL>
                  </a:tcPr>
                </a:tc>
                <a:tc>
                  <a:txBody>
                    <a:bodyPr/>
                    <a:lstStyle/>
                    <a:p>
                      <a:endParaRPr lang="fr-FR" sz="1800" dirty="0"/>
                    </a:p>
                  </a:txBody>
                  <a:tcPr/>
                </a:tc>
                <a:tc>
                  <a:txBody>
                    <a:bodyPr/>
                    <a:lstStyle/>
                    <a:p>
                      <a:endParaRPr lang="fr-FR" sz="1800" dirty="0"/>
                    </a:p>
                  </a:txBody>
                  <a:tcPr/>
                </a:tc>
                <a:tc>
                  <a:txBody>
                    <a:bodyPr/>
                    <a:lstStyle/>
                    <a:p>
                      <a:endParaRPr lang="fr-FR" sz="1800" dirty="0"/>
                    </a:p>
                  </a:txBody>
                  <a:tcPr>
                    <a:lnR w="12700" cap="flat" cmpd="sng" algn="ctr">
                      <a:solidFill>
                        <a:schemeClr val="accent3"/>
                      </a:solidFill>
                      <a:prstDash val="solid"/>
                      <a:round/>
                      <a:headEnd type="none" w="med" len="med"/>
                      <a:tailEnd type="none" w="med" len="med"/>
                    </a:lnR>
                  </a:tcPr>
                </a:tc>
                <a:extLst>
                  <a:ext uri="{0D108BD9-81ED-4DB2-BD59-A6C34878D82A}">
                    <a16:rowId xmlns:a16="http://schemas.microsoft.com/office/drawing/2014/main" val="1687636368"/>
                  </a:ext>
                </a:extLst>
              </a:tr>
              <a:tr h="22466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800" kern="1200" dirty="0">
                          <a:solidFill>
                            <a:schemeClr val="tx1"/>
                          </a:solidFill>
                          <a:effectLst/>
                          <a:latin typeface="+mn-lt"/>
                          <a:ea typeface="+mn-ea"/>
                          <a:cs typeface="+mn-cs"/>
                        </a:rPr>
                        <a:t>Hydramnios</a:t>
                      </a:r>
                    </a:p>
                  </a:txBody>
                  <a:tcPr>
                    <a:lnL w="12700" cap="flat" cmpd="sng" algn="ctr">
                      <a:solidFill>
                        <a:schemeClr val="accent3"/>
                      </a:solidFill>
                      <a:prstDash val="solid"/>
                      <a:round/>
                      <a:headEnd type="none" w="med" len="med"/>
                      <a:tailEnd type="none" w="med" len="med"/>
                    </a:lnL>
                  </a:tcPr>
                </a:tc>
                <a:tc>
                  <a:txBody>
                    <a:bodyPr/>
                    <a:lstStyle/>
                    <a:p>
                      <a:endParaRPr lang="fr-FR" sz="1800" dirty="0"/>
                    </a:p>
                  </a:txBody>
                  <a:tcPr/>
                </a:tc>
                <a:tc>
                  <a:txBody>
                    <a:bodyPr/>
                    <a:lstStyle/>
                    <a:p>
                      <a:endParaRPr lang="fr-FR" sz="1800" dirty="0"/>
                    </a:p>
                  </a:txBody>
                  <a:tcPr/>
                </a:tc>
                <a:tc>
                  <a:txBody>
                    <a:bodyPr/>
                    <a:lstStyle/>
                    <a:p>
                      <a:endParaRPr lang="fr-FR" sz="1800" dirty="0"/>
                    </a:p>
                  </a:txBody>
                  <a:tcPr>
                    <a:lnR w="12700" cap="flat" cmpd="sng" algn="ctr">
                      <a:solidFill>
                        <a:schemeClr val="accent3"/>
                      </a:solidFill>
                      <a:prstDash val="solid"/>
                      <a:round/>
                      <a:headEnd type="none" w="med" len="med"/>
                      <a:tailEnd type="none" w="med" len="med"/>
                    </a:lnR>
                  </a:tcPr>
                </a:tc>
                <a:extLst>
                  <a:ext uri="{0D108BD9-81ED-4DB2-BD59-A6C34878D82A}">
                    <a16:rowId xmlns:a16="http://schemas.microsoft.com/office/drawing/2014/main" val="2619818799"/>
                  </a:ext>
                </a:extLst>
              </a:tr>
              <a:tr h="32993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800" kern="1200" dirty="0">
                          <a:solidFill>
                            <a:schemeClr val="tx1"/>
                          </a:solidFill>
                          <a:effectLst/>
                          <a:latin typeface="+mn-lt"/>
                          <a:ea typeface="+mn-ea"/>
                          <a:cs typeface="+mn-cs"/>
                        </a:rPr>
                        <a:t>Malformations</a:t>
                      </a:r>
                    </a:p>
                  </a:txBody>
                  <a:tcPr>
                    <a:lnL w="12700" cap="flat" cmpd="sng" algn="ctr">
                      <a:solidFill>
                        <a:schemeClr val="accent3"/>
                      </a:solidFill>
                      <a:prstDash val="solid"/>
                      <a:round/>
                      <a:headEnd type="none" w="med" len="med"/>
                      <a:tailEnd type="none" w="med" len="med"/>
                    </a:lnL>
                  </a:tcPr>
                </a:tc>
                <a:tc>
                  <a:txBody>
                    <a:bodyPr/>
                    <a:lstStyle/>
                    <a:p>
                      <a:endParaRPr lang="fr-FR" sz="1800" dirty="0"/>
                    </a:p>
                  </a:txBody>
                  <a:tcPr/>
                </a:tc>
                <a:tc>
                  <a:txBody>
                    <a:bodyPr/>
                    <a:lstStyle/>
                    <a:p>
                      <a:endParaRPr lang="fr-FR" sz="1800" dirty="0"/>
                    </a:p>
                  </a:txBody>
                  <a:tcPr/>
                </a:tc>
                <a:tc>
                  <a:txBody>
                    <a:bodyPr/>
                    <a:lstStyle/>
                    <a:p>
                      <a:endParaRPr lang="fr-FR" sz="1800" dirty="0"/>
                    </a:p>
                  </a:txBody>
                  <a:tcPr>
                    <a:lnR w="12700" cap="flat" cmpd="sng" algn="ctr">
                      <a:solidFill>
                        <a:schemeClr val="accent3"/>
                      </a:solidFill>
                      <a:prstDash val="solid"/>
                      <a:round/>
                      <a:headEnd type="none" w="med" len="med"/>
                      <a:tailEnd type="none" w="med" len="med"/>
                    </a:lnR>
                  </a:tcPr>
                </a:tc>
                <a:extLst>
                  <a:ext uri="{0D108BD9-81ED-4DB2-BD59-A6C34878D82A}">
                    <a16:rowId xmlns:a16="http://schemas.microsoft.com/office/drawing/2014/main" val="3626427493"/>
                  </a:ext>
                </a:extLst>
              </a:tr>
              <a:tr h="32993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800" kern="1200" dirty="0">
                          <a:solidFill>
                            <a:schemeClr val="tx1"/>
                          </a:solidFill>
                          <a:effectLst/>
                          <a:latin typeface="+mn-lt"/>
                          <a:ea typeface="+mn-ea"/>
                          <a:cs typeface="+mn-cs"/>
                        </a:rPr>
                        <a:t>Oligoamnios</a:t>
                      </a:r>
                    </a:p>
                  </a:txBody>
                  <a:tcPr>
                    <a:lnL w="12700" cap="flat" cmpd="sng" algn="ctr">
                      <a:solidFill>
                        <a:schemeClr val="accent3"/>
                      </a:solidFill>
                      <a:prstDash val="solid"/>
                      <a:round/>
                      <a:headEnd type="none" w="med" len="med"/>
                      <a:tailEnd type="none" w="med" len="med"/>
                    </a:lnL>
                  </a:tcPr>
                </a:tc>
                <a:tc>
                  <a:txBody>
                    <a:bodyPr/>
                    <a:lstStyle/>
                    <a:p>
                      <a:endParaRPr lang="fr-FR" sz="1800" dirty="0"/>
                    </a:p>
                  </a:txBody>
                  <a:tcPr/>
                </a:tc>
                <a:tc>
                  <a:txBody>
                    <a:bodyPr/>
                    <a:lstStyle/>
                    <a:p>
                      <a:endParaRPr lang="fr-FR" sz="1800" dirty="0"/>
                    </a:p>
                  </a:txBody>
                  <a:tcPr/>
                </a:tc>
                <a:tc>
                  <a:txBody>
                    <a:bodyPr/>
                    <a:lstStyle/>
                    <a:p>
                      <a:endParaRPr lang="fr-FR" sz="1800" dirty="0"/>
                    </a:p>
                  </a:txBody>
                  <a:tcPr>
                    <a:lnR w="12700" cap="flat" cmpd="sng" algn="ctr">
                      <a:solidFill>
                        <a:schemeClr val="accent3"/>
                      </a:solidFill>
                      <a:prstDash val="solid"/>
                      <a:round/>
                      <a:headEnd type="none" w="med" len="med"/>
                      <a:tailEnd type="none" w="med" len="med"/>
                    </a:lnR>
                  </a:tcPr>
                </a:tc>
                <a:extLst>
                  <a:ext uri="{0D108BD9-81ED-4DB2-BD59-A6C34878D82A}">
                    <a16:rowId xmlns:a16="http://schemas.microsoft.com/office/drawing/2014/main" val="937153038"/>
                  </a:ext>
                </a:extLst>
              </a:tr>
              <a:tr h="31162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800" kern="1200" dirty="0">
                          <a:solidFill>
                            <a:schemeClr val="tx1"/>
                          </a:solidFill>
                          <a:effectLst/>
                          <a:latin typeface="+mn-lt"/>
                          <a:ea typeface="+mn-ea"/>
                          <a:cs typeface="+mn-cs"/>
                        </a:rPr>
                        <a:t>Retard de croissance intra-utérin </a:t>
                      </a:r>
                    </a:p>
                  </a:txBody>
                  <a:tcPr>
                    <a:lnL w="12700" cap="flat" cmpd="sng" algn="ctr">
                      <a:solidFill>
                        <a:schemeClr val="accent3"/>
                      </a:solidFill>
                      <a:prstDash val="solid"/>
                      <a:round/>
                      <a:headEnd type="none" w="med" len="med"/>
                      <a:tailEnd type="none" w="med" len="med"/>
                    </a:lnL>
                  </a:tcPr>
                </a:tc>
                <a:tc>
                  <a:txBody>
                    <a:bodyPr/>
                    <a:lstStyle/>
                    <a:p>
                      <a:endParaRPr lang="fr-FR" sz="1800" dirty="0"/>
                    </a:p>
                  </a:txBody>
                  <a:tcPr/>
                </a:tc>
                <a:tc>
                  <a:txBody>
                    <a:bodyPr/>
                    <a:lstStyle/>
                    <a:p>
                      <a:endParaRPr lang="fr-FR" sz="1800" dirty="0"/>
                    </a:p>
                  </a:txBody>
                  <a:tcPr/>
                </a:tc>
                <a:tc>
                  <a:txBody>
                    <a:bodyPr/>
                    <a:lstStyle/>
                    <a:p>
                      <a:endParaRPr lang="fr-FR" sz="1800" dirty="0"/>
                    </a:p>
                  </a:txBody>
                  <a:tcPr>
                    <a:lnR w="12700" cap="flat" cmpd="sng" algn="ctr">
                      <a:solidFill>
                        <a:schemeClr val="accent3"/>
                      </a:solidFill>
                      <a:prstDash val="solid"/>
                      <a:round/>
                      <a:headEnd type="none" w="med" len="med"/>
                      <a:tailEnd type="none" w="med" len="med"/>
                    </a:lnR>
                  </a:tcPr>
                </a:tc>
                <a:extLst>
                  <a:ext uri="{0D108BD9-81ED-4DB2-BD59-A6C34878D82A}">
                    <a16:rowId xmlns:a16="http://schemas.microsoft.com/office/drawing/2014/main" val="4265783477"/>
                  </a:ext>
                </a:extLst>
              </a:tr>
              <a:tr h="32481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800" kern="1200">
                          <a:solidFill>
                            <a:schemeClr val="tx1"/>
                          </a:solidFill>
                          <a:effectLst/>
                          <a:latin typeface="+mn-lt"/>
                          <a:ea typeface="+mn-ea"/>
                          <a:cs typeface="+mn-cs"/>
                        </a:rPr>
                        <a:t>RCF anormal en antépratum ou doppler ombilical anormal</a:t>
                      </a:r>
                      <a:endParaRPr lang="fr-FR" sz="1800" kern="1200" dirty="0">
                        <a:solidFill>
                          <a:schemeClr val="tx1"/>
                        </a:solidFill>
                        <a:effectLst/>
                        <a:latin typeface="+mn-lt"/>
                        <a:ea typeface="+mn-ea"/>
                        <a:cs typeface="+mn-cs"/>
                      </a:endParaRPr>
                    </a:p>
                  </a:txBody>
                  <a:tcPr>
                    <a:lnL w="12700" cap="flat" cmpd="sng" algn="ctr">
                      <a:solidFill>
                        <a:schemeClr val="accent3"/>
                      </a:solidFill>
                      <a:prstDash val="solid"/>
                      <a:round/>
                      <a:headEnd type="none" w="med" len="med"/>
                      <a:tailEnd type="none" w="med" len="med"/>
                    </a:lnL>
                  </a:tcPr>
                </a:tc>
                <a:tc>
                  <a:txBody>
                    <a:bodyPr/>
                    <a:lstStyle/>
                    <a:p>
                      <a:endParaRPr lang="fr-FR" sz="1800" dirty="0"/>
                    </a:p>
                  </a:txBody>
                  <a:tcPr/>
                </a:tc>
                <a:tc>
                  <a:txBody>
                    <a:bodyPr/>
                    <a:lstStyle/>
                    <a:p>
                      <a:endParaRPr lang="fr-FR" sz="1800" dirty="0"/>
                    </a:p>
                  </a:txBody>
                  <a:tcPr/>
                </a:tc>
                <a:tc>
                  <a:txBody>
                    <a:bodyPr/>
                    <a:lstStyle/>
                    <a:p>
                      <a:endParaRPr lang="fr-FR" sz="1800" dirty="0"/>
                    </a:p>
                  </a:txBody>
                  <a:tcPr>
                    <a:lnR w="12700" cap="flat" cmpd="sng" algn="ctr">
                      <a:solidFill>
                        <a:schemeClr val="accent3"/>
                      </a:solidFill>
                      <a:prstDash val="solid"/>
                      <a:round/>
                      <a:headEnd type="none" w="med" len="med"/>
                      <a:tailEnd type="none" w="med" len="med"/>
                    </a:lnR>
                  </a:tcPr>
                </a:tc>
                <a:extLst>
                  <a:ext uri="{0D108BD9-81ED-4DB2-BD59-A6C34878D82A}">
                    <a16:rowId xmlns:a16="http://schemas.microsoft.com/office/drawing/2014/main" val="3429942644"/>
                  </a:ext>
                </a:extLst>
              </a:tr>
              <a:tr h="368491">
                <a:tc gridSpan="3">
                  <a:txBody>
                    <a:bodyPr/>
                    <a:lstStyle/>
                    <a:p>
                      <a:r>
                        <a:rPr lang="fr-FR" sz="1800" dirty="0"/>
                        <a:t>Autre, précisez : ………………..</a:t>
                      </a:r>
                    </a:p>
                    <a:p>
                      <a:endParaRPr lang="fr-FR" sz="1800" dirty="0"/>
                    </a:p>
                    <a:p>
                      <a:endParaRPr lang="fr-FR" sz="1800" dirty="0"/>
                    </a:p>
                    <a:p>
                      <a:endParaRPr lang="fr-FR" sz="1800" dirty="0"/>
                    </a:p>
                  </a:txBody>
                  <a:tcPr>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B w="12700" cap="flat" cmpd="sng" algn="ctr">
                      <a:solidFill>
                        <a:schemeClr val="accent3"/>
                      </a:solidFill>
                      <a:prstDash val="solid"/>
                      <a:round/>
                      <a:headEnd type="none" w="med" len="med"/>
                      <a:tailEnd type="none" w="med" len="med"/>
                    </a:lnB>
                  </a:tcPr>
                </a:tc>
                <a:tc hMerge="1">
                  <a:txBody>
                    <a:bodyPr/>
                    <a:lstStyle/>
                    <a:p>
                      <a:endParaRPr lang="fr-FR" sz="2000" dirty="0"/>
                    </a:p>
                  </a:txBody>
                  <a:tcPr>
                    <a:lnB w="12700" cap="flat" cmpd="sng" algn="ctr">
                      <a:solidFill>
                        <a:schemeClr val="accent3"/>
                      </a:solidFill>
                      <a:prstDash val="solid"/>
                      <a:round/>
                      <a:headEnd type="none" w="med" len="med"/>
                      <a:tailEnd type="none" w="med" len="med"/>
                    </a:lnB>
                  </a:tcPr>
                </a:tc>
                <a:tc hMerge="1">
                  <a:txBody>
                    <a:bodyPr/>
                    <a:lstStyle/>
                    <a:p>
                      <a:endParaRPr lang="fr-FR" sz="2000" dirty="0"/>
                    </a:p>
                  </a:txBody>
                  <a:tcPr>
                    <a:lnR w="12700" cap="flat" cmpd="sng" algn="ctr">
                      <a:solidFill>
                        <a:schemeClr val="accent3"/>
                      </a:solidFill>
                      <a:prstDash val="solid"/>
                      <a:round/>
                      <a:headEnd type="none" w="med" len="med"/>
                      <a:tailEnd type="none" w="med" len="med"/>
                    </a:lnR>
                    <a:lnB w="12700" cap="flat" cmpd="sng" algn="ctr">
                      <a:solidFill>
                        <a:schemeClr val="accent3"/>
                      </a:solidFill>
                      <a:prstDash val="solid"/>
                      <a:round/>
                      <a:headEnd type="none" w="med" len="med"/>
                      <a:tailEnd type="none" w="med" len="med"/>
                    </a:lnB>
                  </a:tcPr>
                </a:tc>
                <a:tc>
                  <a:txBody>
                    <a:bodyPr/>
                    <a:lstStyle/>
                    <a:p>
                      <a:endParaRPr lang="fr-FR" sz="1800" dirty="0"/>
                    </a:p>
                  </a:txBody>
                  <a:tcPr>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B w="12700" cap="flat" cmpd="sng" algn="ctr">
                      <a:solidFill>
                        <a:schemeClr val="accent3"/>
                      </a:solidFill>
                      <a:prstDash val="solid"/>
                      <a:round/>
                      <a:headEnd type="none" w="med" len="med"/>
                      <a:tailEnd type="none" w="med" len="med"/>
                    </a:lnB>
                  </a:tcPr>
                </a:tc>
                <a:extLst>
                  <a:ext uri="{0D108BD9-81ED-4DB2-BD59-A6C34878D82A}">
                    <a16:rowId xmlns:a16="http://schemas.microsoft.com/office/drawing/2014/main" val="3953966638"/>
                  </a:ext>
                </a:extLst>
              </a:tr>
            </a:tbl>
          </a:graphicData>
        </a:graphic>
      </p:graphicFrame>
      <p:sp>
        <p:nvSpPr>
          <p:cNvPr id="6" name="Titre 1">
            <a:extLst>
              <a:ext uri="{FF2B5EF4-FFF2-40B4-BE49-F238E27FC236}">
                <a16:creationId xmlns:a16="http://schemas.microsoft.com/office/drawing/2014/main" id="{1C5768A6-285F-4248-988A-E737E619D172}"/>
              </a:ext>
            </a:extLst>
          </p:cNvPr>
          <p:cNvSpPr>
            <a:spLocks noGrp="1"/>
          </p:cNvSpPr>
          <p:nvPr>
            <p:ph type="title"/>
          </p:nvPr>
        </p:nvSpPr>
        <p:spPr>
          <a:xfrm>
            <a:off x="838200" y="365126"/>
            <a:ext cx="10515600" cy="709695"/>
          </a:xfrm>
        </p:spPr>
        <p:txBody>
          <a:bodyPr>
            <a:normAutofit/>
          </a:bodyPr>
          <a:lstStyle/>
          <a:p>
            <a:r>
              <a:rPr lang="fr-FR" sz="3600" b="1" dirty="0">
                <a:latin typeface="+mn-lt"/>
              </a:rPr>
              <a:t>SUIVI DE LA GROSSESSE (2)</a:t>
            </a:r>
          </a:p>
        </p:txBody>
      </p:sp>
      <p:sp>
        <p:nvSpPr>
          <p:cNvPr id="7" name="Espace réservé du contenu 2">
            <a:extLst>
              <a:ext uri="{FF2B5EF4-FFF2-40B4-BE49-F238E27FC236}">
                <a16:creationId xmlns:a16="http://schemas.microsoft.com/office/drawing/2014/main" id="{AEE0A60E-D836-4206-871B-55A4FF893AFD}"/>
              </a:ext>
            </a:extLst>
          </p:cNvPr>
          <p:cNvSpPr>
            <a:spLocks noGrp="1"/>
          </p:cNvSpPr>
          <p:nvPr>
            <p:ph idx="1"/>
          </p:nvPr>
        </p:nvSpPr>
        <p:spPr>
          <a:xfrm>
            <a:off x="8550442" y="1930248"/>
            <a:ext cx="3070058" cy="3633720"/>
          </a:xfrm>
          <a:ln>
            <a:solidFill>
              <a:schemeClr val="accent5">
                <a:lumMod val="75000"/>
              </a:schemeClr>
            </a:solidFill>
          </a:ln>
        </p:spPr>
        <p:txBody>
          <a:bodyPr>
            <a:normAutofit/>
          </a:bodyPr>
          <a:lstStyle/>
          <a:p>
            <a:endParaRPr lang="fr-FR" sz="500" dirty="0"/>
          </a:p>
          <a:p>
            <a:r>
              <a:rPr lang="fr-FR" sz="2000" b="1" dirty="0"/>
              <a:t>Avis CPDPN :       </a:t>
            </a:r>
            <a:br>
              <a:rPr lang="fr-FR" sz="2000" b="1" dirty="0"/>
            </a:br>
            <a:r>
              <a:rPr lang="fr-FR" sz="2000" b="1" dirty="0"/>
              <a:t>  </a:t>
            </a:r>
            <a:r>
              <a:rPr lang="fr-FR" sz="2000" dirty="0"/>
              <a:t>Oui </a:t>
            </a:r>
            <a:r>
              <a:rPr lang="fr-FR" sz="2000" dirty="0">
                <a:sym typeface="Wingdings" panose="05000000000000000000" pitchFamily="2" charset="2"/>
              </a:rPr>
              <a:t>     Non  </a:t>
            </a:r>
          </a:p>
          <a:p>
            <a:pPr marL="0" indent="0">
              <a:buNone/>
            </a:pPr>
            <a:endParaRPr lang="fr-FR" sz="1000" dirty="0"/>
          </a:p>
          <a:p>
            <a:pPr indent="-47625"/>
            <a:r>
              <a:rPr lang="fr-FR" sz="2000" b="1" dirty="0"/>
              <a:t>Mouvements actifs fœtaux dans les 24h précédant l’accouchement : </a:t>
            </a:r>
            <a:r>
              <a:rPr lang="fr-FR" sz="2000" dirty="0"/>
              <a:t>Présence	</a:t>
            </a:r>
            <a:r>
              <a:rPr lang="fr-FR" sz="2000" dirty="0">
                <a:sym typeface="Wingdings" panose="05000000000000000000" pitchFamily="2" charset="2"/>
              </a:rPr>
              <a:t> </a:t>
            </a:r>
            <a:r>
              <a:rPr lang="fr-FR" sz="2000" dirty="0"/>
              <a:t>Absence	</a:t>
            </a:r>
            <a:r>
              <a:rPr lang="fr-FR" sz="2000" dirty="0">
                <a:sym typeface="Wingdings" panose="05000000000000000000" pitchFamily="2" charset="2"/>
              </a:rPr>
              <a:t> </a:t>
            </a:r>
            <a:r>
              <a:rPr lang="fr-FR" sz="2000" dirty="0"/>
              <a:t>Diminution	</a:t>
            </a:r>
            <a:r>
              <a:rPr lang="fr-FR" sz="2000" dirty="0">
                <a:sym typeface="Wingdings" panose="05000000000000000000" pitchFamily="2" charset="2"/>
              </a:rPr>
              <a:t> </a:t>
            </a:r>
            <a:endParaRPr lang="fr-FR" sz="2000" dirty="0"/>
          </a:p>
          <a:p>
            <a:pPr marL="0" indent="0">
              <a:buNone/>
            </a:pPr>
            <a:endParaRPr lang="fr-FR" sz="1600" i="1" dirty="0"/>
          </a:p>
        </p:txBody>
      </p:sp>
      <p:sp>
        <p:nvSpPr>
          <p:cNvPr id="2" name="Espace réservé du numéro de diapositive 1">
            <a:extLst>
              <a:ext uri="{FF2B5EF4-FFF2-40B4-BE49-F238E27FC236}">
                <a16:creationId xmlns:a16="http://schemas.microsoft.com/office/drawing/2014/main" id="{6D7D4661-D971-464D-9AC8-FF6DB6728003}"/>
              </a:ext>
            </a:extLst>
          </p:cNvPr>
          <p:cNvSpPr>
            <a:spLocks noGrp="1"/>
          </p:cNvSpPr>
          <p:nvPr>
            <p:ph type="sldNum" sz="quarter" idx="12"/>
          </p:nvPr>
        </p:nvSpPr>
        <p:spPr/>
        <p:txBody>
          <a:bodyPr/>
          <a:lstStyle/>
          <a:p>
            <a:fld id="{1F296CD6-F585-4F4E-9BDC-72E84E04FBD4}" type="slidenum">
              <a:rPr lang="fr-FR" smtClean="0"/>
              <a:t>6</a:t>
            </a:fld>
            <a:endParaRPr lang="fr-FR"/>
          </a:p>
        </p:txBody>
      </p:sp>
    </p:spTree>
    <p:extLst>
      <p:ext uri="{BB962C8B-B14F-4D97-AF65-F5344CB8AC3E}">
        <p14:creationId xmlns:p14="http://schemas.microsoft.com/office/powerpoint/2010/main" val="11756905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3F46F68-E653-4753-B974-DFDB0CBE352C}"/>
              </a:ext>
            </a:extLst>
          </p:cNvPr>
          <p:cNvSpPr txBox="1">
            <a:spLocks/>
          </p:cNvSpPr>
          <p:nvPr/>
        </p:nvSpPr>
        <p:spPr>
          <a:xfrm>
            <a:off x="838200" y="365126"/>
            <a:ext cx="10515600" cy="709695"/>
          </a:xfrm>
          <a:prstGeom prst="rect">
            <a:avLst/>
          </a:prstGeom>
        </p:spPr>
        <p:txBody>
          <a:bodyP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FR" sz="3600" b="1" dirty="0">
                <a:latin typeface="+mn-lt"/>
              </a:rPr>
              <a:t>SUIVI DE LA GROSSESSE (3)</a:t>
            </a:r>
          </a:p>
        </p:txBody>
      </p:sp>
      <p:sp>
        <p:nvSpPr>
          <p:cNvPr id="3" name="ZoneTexte 2">
            <a:extLst>
              <a:ext uri="{FF2B5EF4-FFF2-40B4-BE49-F238E27FC236}">
                <a16:creationId xmlns:a16="http://schemas.microsoft.com/office/drawing/2014/main" id="{C28B3282-0DD3-4044-92B5-6A2C188A67B2}"/>
              </a:ext>
            </a:extLst>
          </p:cNvPr>
          <p:cNvSpPr txBox="1"/>
          <p:nvPr/>
        </p:nvSpPr>
        <p:spPr>
          <a:xfrm>
            <a:off x="3898596" y="1286374"/>
            <a:ext cx="4106569" cy="461665"/>
          </a:xfrm>
          <a:prstGeom prst="rect">
            <a:avLst/>
          </a:prstGeom>
          <a:noFill/>
        </p:spPr>
        <p:txBody>
          <a:bodyPr wrap="square" rtlCol="0">
            <a:spAutoFit/>
          </a:bodyPr>
          <a:lstStyle/>
          <a:p>
            <a:r>
              <a:rPr lang="fr-FR" sz="2400" b="1" dirty="0"/>
              <a:t>Autres évènements marquants</a:t>
            </a:r>
          </a:p>
        </p:txBody>
      </p:sp>
      <p:sp>
        <p:nvSpPr>
          <p:cNvPr id="4" name="Espace réservé du contenu 2">
            <a:extLst>
              <a:ext uri="{FF2B5EF4-FFF2-40B4-BE49-F238E27FC236}">
                <a16:creationId xmlns:a16="http://schemas.microsoft.com/office/drawing/2014/main" id="{7D19C751-9FA6-4413-BCB7-6C7AC1B9A5CC}"/>
              </a:ext>
            </a:extLst>
          </p:cNvPr>
          <p:cNvSpPr txBox="1">
            <a:spLocks/>
          </p:cNvSpPr>
          <p:nvPr/>
        </p:nvSpPr>
        <p:spPr>
          <a:xfrm>
            <a:off x="838199" y="1959593"/>
            <a:ext cx="10227365" cy="3976579"/>
          </a:xfrm>
          <a:prstGeom prst="rect">
            <a:avLst/>
          </a:prstGeom>
          <a:ln>
            <a:solidFill>
              <a:schemeClr val="accent5">
                <a:lumMod val="75000"/>
              </a:schemeClr>
            </a:solidFill>
          </a:ln>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fr-FR" sz="500" dirty="0"/>
          </a:p>
          <a:p>
            <a:pPr>
              <a:lnSpc>
                <a:spcPct val="150000"/>
              </a:lnSpc>
            </a:pPr>
            <a:r>
              <a:rPr lang="fr-FR" sz="2000" b="1" dirty="0"/>
              <a:t>Echographies réalisées :     </a:t>
            </a:r>
            <a:r>
              <a:rPr lang="fr-FR" sz="2000" dirty="0"/>
              <a:t>T1 </a:t>
            </a:r>
            <a:r>
              <a:rPr lang="fr-FR" sz="2000" dirty="0">
                <a:sym typeface="Wingdings" panose="05000000000000000000" pitchFamily="2" charset="2"/>
              </a:rPr>
              <a:t>     T2      T3  </a:t>
            </a:r>
          </a:p>
          <a:p>
            <a:pPr lvl="1">
              <a:lnSpc>
                <a:spcPct val="150000"/>
              </a:lnSpc>
              <a:buFont typeface="Wingdings" panose="05000000000000000000" pitchFamily="2" charset="2"/>
              <a:buChar char="Ø"/>
            </a:pPr>
            <a:r>
              <a:rPr lang="fr-FR" sz="2000" dirty="0">
                <a:solidFill>
                  <a:prstClr val="black"/>
                </a:solidFill>
                <a:latin typeface="Calibri" panose="020F0502020204030204"/>
                <a:sym typeface="Wingdings" panose="05000000000000000000" pitchFamily="2" charset="2"/>
              </a:rPr>
              <a:t>Autres anomalies que celles décrites précédemment : </a:t>
            </a:r>
            <a:r>
              <a:rPr lang="fr-FR" sz="2000" dirty="0"/>
              <a:t>……………… </a:t>
            </a:r>
            <a:endParaRPr lang="fr-FR" sz="2000" dirty="0">
              <a:solidFill>
                <a:prstClr val="black"/>
              </a:solidFill>
              <a:latin typeface="Calibri" panose="020F0502020204030204"/>
              <a:sym typeface="Wingdings" panose="05000000000000000000" pitchFamily="2" charset="2"/>
            </a:endParaRPr>
          </a:p>
          <a:p>
            <a:pPr marL="0" indent="0">
              <a:buNone/>
            </a:pPr>
            <a:endParaRPr lang="fr-FR" sz="2000" b="1" dirty="0">
              <a:solidFill>
                <a:prstClr val="black"/>
              </a:solidFill>
              <a:latin typeface="Calibri" panose="020F0502020204030204"/>
              <a:sym typeface="Wingdings" panose="05000000000000000000" pitchFamily="2" charset="2"/>
            </a:endParaRPr>
          </a:p>
          <a:p>
            <a:endParaRPr lang="fr-FR" sz="2000" b="1" dirty="0">
              <a:solidFill>
                <a:prstClr val="black"/>
              </a:solidFill>
              <a:latin typeface="Calibri" panose="020F0502020204030204"/>
              <a:sym typeface="Wingdings" panose="05000000000000000000" pitchFamily="2" charset="2"/>
            </a:endParaRPr>
          </a:p>
          <a:p>
            <a:pPr>
              <a:lnSpc>
                <a:spcPct val="150000"/>
              </a:lnSpc>
            </a:pPr>
            <a:r>
              <a:rPr lang="fr-FR" sz="2000" b="1" dirty="0">
                <a:solidFill>
                  <a:prstClr val="black"/>
                </a:solidFill>
                <a:latin typeface="Calibri" panose="020F0502020204030204"/>
                <a:sym typeface="Wingdings" panose="05000000000000000000" pitchFamily="2" charset="2"/>
              </a:rPr>
              <a:t>Hospitalisations anténatales :  </a:t>
            </a:r>
            <a:r>
              <a:rPr lang="fr-FR" sz="2000" b="1" dirty="0"/>
              <a:t>   </a:t>
            </a:r>
            <a:r>
              <a:rPr lang="fr-FR" sz="2000" dirty="0"/>
              <a:t>Oui </a:t>
            </a:r>
            <a:r>
              <a:rPr lang="fr-FR" sz="2000" dirty="0">
                <a:sym typeface="Wingdings" panose="05000000000000000000" pitchFamily="2" charset="2"/>
              </a:rPr>
              <a:t>     Non  </a:t>
            </a:r>
          </a:p>
          <a:p>
            <a:pPr lvl="1">
              <a:lnSpc>
                <a:spcPct val="150000"/>
              </a:lnSpc>
              <a:buFont typeface="Wingdings" panose="05000000000000000000" pitchFamily="2" charset="2"/>
              <a:buChar char="Ø"/>
            </a:pPr>
            <a:r>
              <a:rPr lang="fr-FR" sz="2000" dirty="0">
                <a:sym typeface="Wingdings" panose="05000000000000000000" pitchFamily="2" charset="2"/>
              </a:rPr>
              <a:t>Précisions : </a:t>
            </a:r>
            <a:r>
              <a:rPr lang="fr-FR" sz="1800" dirty="0"/>
              <a:t>……………… </a:t>
            </a:r>
          </a:p>
          <a:p>
            <a:endParaRPr lang="fr-FR" sz="1800" dirty="0"/>
          </a:p>
          <a:p>
            <a:endParaRPr lang="fr-FR" sz="2000" i="1" dirty="0"/>
          </a:p>
          <a:p>
            <a:endParaRPr lang="fr-FR" sz="2000" i="1" dirty="0"/>
          </a:p>
        </p:txBody>
      </p:sp>
      <p:sp>
        <p:nvSpPr>
          <p:cNvPr id="5" name="Espace réservé du numéro de diapositive 4">
            <a:extLst>
              <a:ext uri="{FF2B5EF4-FFF2-40B4-BE49-F238E27FC236}">
                <a16:creationId xmlns:a16="http://schemas.microsoft.com/office/drawing/2014/main" id="{D5C39E93-5498-4D24-9B69-98226D02D678}"/>
              </a:ext>
            </a:extLst>
          </p:cNvPr>
          <p:cNvSpPr>
            <a:spLocks noGrp="1"/>
          </p:cNvSpPr>
          <p:nvPr>
            <p:ph type="sldNum" sz="quarter" idx="12"/>
          </p:nvPr>
        </p:nvSpPr>
        <p:spPr/>
        <p:txBody>
          <a:bodyPr/>
          <a:lstStyle/>
          <a:p>
            <a:fld id="{1F296CD6-F585-4F4E-9BDC-72E84E04FBD4}" type="slidenum">
              <a:rPr lang="fr-FR" smtClean="0"/>
              <a:t>7</a:t>
            </a:fld>
            <a:endParaRPr lang="fr-FR"/>
          </a:p>
        </p:txBody>
      </p:sp>
    </p:spTree>
    <p:extLst>
      <p:ext uri="{BB962C8B-B14F-4D97-AF65-F5344CB8AC3E}">
        <p14:creationId xmlns:p14="http://schemas.microsoft.com/office/powerpoint/2010/main" val="32008037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Le décès</a:t>
            </a:r>
          </a:p>
        </p:txBody>
      </p:sp>
      <p:sp>
        <p:nvSpPr>
          <p:cNvPr id="3" name="Espace réservé du contenu 2"/>
          <p:cNvSpPr>
            <a:spLocks noGrp="1"/>
          </p:cNvSpPr>
          <p:nvPr>
            <p:ph idx="1"/>
          </p:nvPr>
        </p:nvSpPr>
        <p:spPr>
          <a:xfrm>
            <a:off x="838200" y="1418301"/>
            <a:ext cx="10515600" cy="4629766"/>
          </a:xfrm>
        </p:spPr>
        <p:txBody>
          <a:bodyPr>
            <a:normAutofit/>
          </a:bodyPr>
          <a:lstStyle/>
          <a:p>
            <a:r>
              <a:rPr lang="fr-FR" dirty="0"/>
              <a:t>Type de décès :  </a:t>
            </a:r>
            <a:r>
              <a:rPr lang="fr-FR" dirty="0">
                <a:sym typeface="Wingdings"/>
              </a:rPr>
              <a:t></a:t>
            </a:r>
            <a:r>
              <a:rPr lang="fr-FR" dirty="0"/>
              <a:t> MFS	 </a:t>
            </a:r>
            <a:r>
              <a:rPr lang="fr-FR" dirty="0">
                <a:sym typeface="Wingdings"/>
              </a:rPr>
              <a:t></a:t>
            </a:r>
            <a:r>
              <a:rPr lang="fr-FR" dirty="0"/>
              <a:t> Per </a:t>
            </a:r>
            <a:r>
              <a:rPr lang="fr-FR" dirty="0" err="1"/>
              <a:t>partum</a:t>
            </a:r>
            <a:r>
              <a:rPr lang="fr-FR" dirty="0"/>
              <a:t> 	</a:t>
            </a:r>
          </a:p>
          <a:p>
            <a:pPr lvl="0"/>
            <a:r>
              <a:rPr lang="fr-FR" dirty="0"/>
              <a:t>Circonstance de découverte : </a:t>
            </a:r>
          </a:p>
          <a:p>
            <a:pPr marL="0" lvl="0" indent="0">
              <a:buNone/>
            </a:pPr>
            <a:r>
              <a:rPr lang="fr-FR" dirty="0">
                <a:solidFill>
                  <a:prstClr val="black"/>
                </a:solidFill>
                <a:sym typeface="Wingdings"/>
              </a:rPr>
              <a:t>		</a:t>
            </a:r>
            <a:r>
              <a:rPr lang="fr-FR" dirty="0">
                <a:solidFill>
                  <a:prstClr val="black"/>
                </a:solidFill>
              </a:rPr>
              <a:t> consultation programmée</a:t>
            </a:r>
          </a:p>
          <a:p>
            <a:pPr marL="0" lvl="0" indent="0">
              <a:buNone/>
            </a:pPr>
            <a:r>
              <a:rPr lang="fr-FR" dirty="0">
                <a:solidFill>
                  <a:prstClr val="black"/>
                </a:solidFill>
                <a:sym typeface="Wingdings"/>
              </a:rPr>
              <a:t>		</a:t>
            </a:r>
            <a:r>
              <a:rPr lang="fr-FR" dirty="0">
                <a:solidFill>
                  <a:prstClr val="black"/>
                </a:solidFill>
              </a:rPr>
              <a:t> consultation d’urgence, motif (en clair) :</a:t>
            </a:r>
          </a:p>
          <a:p>
            <a:pPr marL="0" lvl="0" indent="0">
              <a:buNone/>
            </a:pPr>
            <a:r>
              <a:rPr lang="fr-FR" dirty="0">
                <a:solidFill>
                  <a:prstClr val="black"/>
                </a:solidFill>
              </a:rPr>
              <a:t>		</a:t>
            </a:r>
            <a:r>
              <a:rPr lang="fr-FR" dirty="0">
                <a:solidFill>
                  <a:prstClr val="black"/>
                </a:solidFill>
                <a:sym typeface="Wingdings"/>
              </a:rPr>
              <a:t> en cours d’hospitalisation, motif (en clair) :</a:t>
            </a:r>
          </a:p>
          <a:p>
            <a:pPr marL="0" lvl="0" indent="0">
              <a:buNone/>
            </a:pPr>
            <a:r>
              <a:rPr lang="fr-FR" dirty="0">
                <a:solidFill>
                  <a:prstClr val="black"/>
                </a:solidFill>
                <a:sym typeface="Wingdings"/>
              </a:rPr>
              <a:t>		 en cours de travail  </a:t>
            </a:r>
          </a:p>
          <a:p>
            <a:pPr marL="0" indent="0">
              <a:buNone/>
            </a:pPr>
            <a:r>
              <a:rPr lang="fr-FR" dirty="0">
                <a:solidFill>
                  <a:prstClr val="black"/>
                </a:solidFill>
                <a:sym typeface="Wingdings"/>
              </a:rPr>
              <a:t>		 Autre, préciser : </a:t>
            </a:r>
          </a:p>
          <a:p>
            <a:pPr marL="0" lvl="0" indent="0">
              <a:buNone/>
            </a:pPr>
            <a:endParaRPr lang="fr-FR" dirty="0">
              <a:solidFill>
                <a:prstClr val="black"/>
              </a:solidFill>
              <a:sym typeface="Wingdings"/>
            </a:endParaRPr>
          </a:p>
          <a:p>
            <a:pPr marL="0" lvl="0" indent="0">
              <a:buNone/>
            </a:pPr>
            <a:endParaRPr lang="fr-FR" dirty="0">
              <a:solidFill>
                <a:prstClr val="black"/>
              </a:solidFill>
            </a:endParaRPr>
          </a:p>
          <a:p>
            <a:pPr marL="0" lvl="0" indent="0">
              <a:buNone/>
            </a:pPr>
            <a:endParaRPr lang="fr-FR" dirty="0">
              <a:solidFill>
                <a:prstClr val="black"/>
              </a:solidFill>
            </a:endParaRPr>
          </a:p>
          <a:p>
            <a:endParaRPr lang="fr-FR" dirty="0"/>
          </a:p>
          <a:p>
            <a:endParaRPr lang="fr-FR" dirty="0"/>
          </a:p>
          <a:p>
            <a:endParaRPr lang="fr-FR" dirty="0"/>
          </a:p>
          <a:p>
            <a:pPr marL="0" indent="0">
              <a:buNone/>
            </a:pPr>
            <a:endParaRPr lang="fr-FR" dirty="0"/>
          </a:p>
        </p:txBody>
      </p:sp>
      <p:graphicFrame>
        <p:nvGraphicFramePr>
          <p:cNvPr id="6" name="Tableau 5"/>
          <p:cNvGraphicFramePr>
            <a:graphicFrameLocks noGrp="1"/>
          </p:cNvGraphicFramePr>
          <p:nvPr>
            <p:extLst>
              <p:ext uri="{D42A27DB-BD31-4B8C-83A1-F6EECF244321}">
                <p14:modId xmlns:p14="http://schemas.microsoft.com/office/powerpoint/2010/main" val="4238777869"/>
              </p:ext>
            </p:extLst>
          </p:nvPr>
        </p:nvGraphicFramePr>
        <p:xfrm>
          <a:off x="871940" y="5250724"/>
          <a:ext cx="8127999" cy="1010920"/>
        </p:xfrm>
        <a:graphic>
          <a:graphicData uri="http://schemas.openxmlformats.org/drawingml/2006/table">
            <a:tbl>
              <a:tblPr firstRow="1" bandRow="1">
                <a:tableStyleId>{00A15C55-8517-42AA-B614-E9B94910E393}</a:tableStyleId>
              </a:tblPr>
              <a:tblGrid>
                <a:gridCol w="2709333">
                  <a:extLst>
                    <a:ext uri="{9D8B030D-6E8A-4147-A177-3AD203B41FA5}">
                      <a16:colId xmlns:a16="http://schemas.microsoft.com/office/drawing/2014/main" val="20000"/>
                    </a:ext>
                  </a:extLst>
                </a:gridCol>
                <a:gridCol w="2709333">
                  <a:extLst>
                    <a:ext uri="{9D8B030D-6E8A-4147-A177-3AD203B41FA5}">
                      <a16:colId xmlns:a16="http://schemas.microsoft.com/office/drawing/2014/main" val="20001"/>
                    </a:ext>
                  </a:extLst>
                </a:gridCol>
                <a:gridCol w="2709333">
                  <a:extLst>
                    <a:ext uri="{9D8B030D-6E8A-4147-A177-3AD203B41FA5}">
                      <a16:colId xmlns:a16="http://schemas.microsoft.com/office/drawing/2014/main" val="20002"/>
                    </a:ext>
                  </a:extLst>
                </a:gridCol>
              </a:tblGrid>
              <a:tr h="370840">
                <a:tc>
                  <a:txBody>
                    <a:bodyPr/>
                    <a:lstStyle/>
                    <a:p>
                      <a:endParaRPr lang="fr-FR" dirty="0"/>
                    </a:p>
                  </a:txBody>
                  <a:tcP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fr-FR" baseline="0" dirty="0">
                          <a:solidFill>
                            <a:schemeClr val="tx1"/>
                          </a:solidFill>
                        </a:rPr>
                        <a:t>Au moment de la découverte</a:t>
                      </a:r>
                      <a:endParaRPr lang="fr-FR"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tc>
                  <a:txBody>
                    <a:bodyPr/>
                    <a:lstStyle/>
                    <a:p>
                      <a:pPr algn="ctr"/>
                      <a:r>
                        <a:rPr lang="fr-FR" dirty="0">
                          <a:solidFill>
                            <a:schemeClr val="tx1"/>
                          </a:solidFill>
                        </a:rPr>
                        <a:t>A</a:t>
                      </a:r>
                      <a:r>
                        <a:rPr lang="fr-FR" baseline="0" dirty="0">
                          <a:solidFill>
                            <a:schemeClr val="tx1"/>
                          </a:solidFill>
                        </a:rPr>
                        <a:t>u moment de l’accouchement</a:t>
                      </a:r>
                      <a:endParaRPr lang="fr-FR"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solidFill>
                  </a:tcPr>
                </a:tc>
                <a:extLst>
                  <a:ext uri="{0D108BD9-81ED-4DB2-BD59-A6C34878D82A}">
                    <a16:rowId xmlns:a16="http://schemas.microsoft.com/office/drawing/2014/main" val="10000"/>
                  </a:ext>
                </a:extLst>
              </a:tr>
              <a:tr h="370840">
                <a:tc>
                  <a:txBody>
                    <a:bodyPr/>
                    <a:lstStyle/>
                    <a:p>
                      <a:pPr algn="ctr"/>
                      <a:r>
                        <a:rPr lang="fr-FR" b="1" dirty="0"/>
                        <a:t>AG vérifié </a:t>
                      </a:r>
                      <a:r>
                        <a:rPr lang="fr-FR" b="1" baseline="0" dirty="0"/>
                        <a:t>(SA + J)</a:t>
                      </a:r>
                      <a:endParaRPr lang="fr-FR"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fr-F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8963303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a:extLst>
              <a:ext uri="{FF2B5EF4-FFF2-40B4-BE49-F238E27FC236}">
                <a16:creationId xmlns:a16="http://schemas.microsoft.com/office/drawing/2014/main" id="{57BDB316-540E-49CF-AB64-1302EF72BDF8}"/>
              </a:ext>
            </a:extLst>
          </p:cNvPr>
          <p:cNvSpPr>
            <a:spLocks noGrp="1"/>
          </p:cNvSpPr>
          <p:nvPr>
            <p:ph type="title"/>
          </p:nvPr>
        </p:nvSpPr>
        <p:spPr>
          <a:xfrm>
            <a:off x="838200" y="365126"/>
            <a:ext cx="10515600" cy="709695"/>
          </a:xfrm>
        </p:spPr>
        <p:txBody>
          <a:bodyPr>
            <a:normAutofit/>
          </a:bodyPr>
          <a:lstStyle/>
          <a:p>
            <a:r>
              <a:rPr lang="fr-FR" sz="3600" b="1" dirty="0">
                <a:latin typeface="+mn-lt"/>
              </a:rPr>
              <a:t>ACCOUCHEMENT (1)</a:t>
            </a:r>
          </a:p>
        </p:txBody>
      </p:sp>
      <p:sp>
        <p:nvSpPr>
          <p:cNvPr id="6" name="Espace réservé du contenu 2">
            <a:extLst>
              <a:ext uri="{FF2B5EF4-FFF2-40B4-BE49-F238E27FC236}">
                <a16:creationId xmlns:a16="http://schemas.microsoft.com/office/drawing/2014/main" id="{54102DDF-0D34-4C68-BED5-CB6BE2AE6048}"/>
              </a:ext>
            </a:extLst>
          </p:cNvPr>
          <p:cNvSpPr>
            <a:spLocks noGrp="1"/>
          </p:cNvSpPr>
          <p:nvPr>
            <p:ph idx="1"/>
          </p:nvPr>
        </p:nvSpPr>
        <p:spPr>
          <a:xfrm>
            <a:off x="1467852" y="1205948"/>
            <a:ext cx="9256295" cy="5031079"/>
          </a:xfrm>
          <a:ln>
            <a:solidFill>
              <a:schemeClr val="accent5">
                <a:lumMod val="75000"/>
              </a:schemeClr>
            </a:solidFill>
          </a:ln>
        </p:spPr>
        <p:txBody>
          <a:bodyPr>
            <a:normAutofit/>
          </a:bodyPr>
          <a:lstStyle/>
          <a:p>
            <a:endParaRPr lang="fr-FR" sz="500" dirty="0"/>
          </a:p>
          <a:p>
            <a:r>
              <a:rPr lang="fr-FR" sz="2000" b="1" dirty="0"/>
              <a:t>Réalisation d’un transfert in-utéro :     </a:t>
            </a:r>
            <a:r>
              <a:rPr lang="fr-FR" sz="2000" dirty="0"/>
              <a:t>Oui </a:t>
            </a:r>
            <a:r>
              <a:rPr lang="fr-FR" sz="2000" dirty="0">
                <a:sym typeface="Wingdings" panose="05000000000000000000" pitchFamily="2" charset="2"/>
              </a:rPr>
              <a:t>     Non  </a:t>
            </a:r>
          </a:p>
          <a:p>
            <a:r>
              <a:rPr lang="fr-FR" sz="2000" b="1" dirty="0"/>
              <a:t>Si oui :</a:t>
            </a:r>
          </a:p>
          <a:p>
            <a:pPr lvl="1">
              <a:buFont typeface="Wingdings" panose="05000000000000000000" pitchFamily="2" charset="2"/>
              <a:buChar char="Ø"/>
            </a:pPr>
            <a:r>
              <a:rPr lang="fr-FR" sz="1800" dirty="0"/>
              <a:t>Terme : ……. SA</a:t>
            </a:r>
          </a:p>
          <a:p>
            <a:pPr lvl="1">
              <a:buFont typeface="Wingdings" panose="05000000000000000000" pitchFamily="2" charset="2"/>
              <a:buChar char="Ø"/>
            </a:pPr>
            <a:r>
              <a:rPr lang="fr-FR" sz="1800" dirty="0"/>
              <a:t>Motif : ………</a:t>
            </a:r>
          </a:p>
          <a:p>
            <a:pPr lvl="1">
              <a:buFont typeface="Wingdings" panose="05000000000000000000" pitchFamily="2" charset="2"/>
              <a:buChar char="Ø"/>
            </a:pPr>
            <a:r>
              <a:rPr lang="fr-FR" sz="1800" dirty="0"/>
              <a:t>Type de la maternité de départ :     I </a:t>
            </a:r>
            <a:r>
              <a:rPr lang="fr-FR" sz="1800" dirty="0">
                <a:sym typeface="Wingdings" panose="05000000000000000000" pitchFamily="2" charset="2"/>
              </a:rPr>
              <a:t>     IIA      IIB      III </a:t>
            </a:r>
            <a:endParaRPr lang="fr-FR" sz="1800" i="1" dirty="0"/>
          </a:p>
          <a:p>
            <a:r>
              <a:rPr lang="fr-FR" sz="2000" b="1" dirty="0" smtClean="0"/>
              <a:t>Type </a:t>
            </a:r>
            <a:r>
              <a:rPr lang="fr-FR" sz="2000" b="1" dirty="0"/>
              <a:t>de la maternité où a eu lieu l’accouchement :     </a:t>
            </a:r>
            <a:r>
              <a:rPr lang="fr-FR" sz="2000" dirty="0"/>
              <a:t>I </a:t>
            </a:r>
            <a:r>
              <a:rPr lang="fr-FR" sz="2000" dirty="0">
                <a:sym typeface="Wingdings" panose="05000000000000000000" pitchFamily="2" charset="2"/>
              </a:rPr>
              <a:t></a:t>
            </a:r>
            <a:r>
              <a:rPr lang="fr-FR" sz="2000" dirty="0"/>
              <a:t>     IIA </a:t>
            </a:r>
            <a:r>
              <a:rPr lang="fr-FR" sz="2000" dirty="0">
                <a:sym typeface="Wingdings" panose="05000000000000000000" pitchFamily="2" charset="2"/>
              </a:rPr>
              <a:t>   </a:t>
            </a:r>
            <a:r>
              <a:rPr lang="fr-FR" sz="2000" dirty="0"/>
              <a:t>  IIB </a:t>
            </a:r>
            <a:r>
              <a:rPr lang="fr-FR" sz="2000" dirty="0">
                <a:sym typeface="Wingdings" panose="05000000000000000000" pitchFamily="2" charset="2"/>
              </a:rPr>
              <a:t>   </a:t>
            </a:r>
            <a:r>
              <a:rPr lang="fr-FR" sz="2000" dirty="0"/>
              <a:t>  III </a:t>
            </a:r>
            <a:r>
              <a:rPr lang="fr-FR" sz="2000" dirty="0">
                <a:sym typeface="Wingdings" panose="05000000000000000000" pitchFamily="2" charset="2"/>
              </a:rPr>
              <a:t></a:t>
            </a:r>
            <a:r>
              <a:rPr lang="fr-FR" sz="2000" dirty="0"/>
              <a:t> </a:t>
            </a:r>
          </a:p>
          <a:p>
            <a:r>
              <a:rPr lang="fr-FR" sz="2000" b="1" dirty="0" smtClean="0"/>
              <a:t>Mise </a:t>
            </a:r>
            <a:r>
              <a:rPr lang="fr-FR" sz="2000" b="1" dirty="0"/>
              <a:t>en travail :     </a:t>
            </a:r>
            <a:r>
              <a:rPr lang="fr-FR" sz="2000" dirty="0"/>
              <a:t>Spontanée </a:t>
            </a:r>
            <a:r>
              <a:rPr lang="fr-FR" sz="2000" dirty="0">
                <a:sym typeface="Wingdings" panose="05000000000000000000" pitchFamily="2" charset="2"/>
              </a:rPr>
              <a:t>     </a:t>
            </a:r>
            <a:r>
              <a:rPr lang="fr-FR" sz="2000" dirty="0"/>
              <a:t>Déclenchement </a:t>
            </a:r>
            <a:r>
              <a:rPr lang="fr-FR" sz="2000" dirty="0">
                <a:sym typeface="Wingdings" panose="05000000000000000000" pitchFamily="2" charset="2"/>
              </a:rPr>
              <a:t></a:t>
            </a:r>
          </a:p>
          <a:p>
            <a:r>
              <a:rPr lang="fr-FR" sz="2000" b="1" dirty="0"/>
              <a:t>Si déclenchement :   </a:t>
            </a:r>
          </a:p>
          <a:p>
            <a:pPr marL="0" indent="0">
              <a:buNone/>
            </a:pPr>
            <a:r>
              <a:rPr lang="fr-FR" sz="1800" dirty="0"/>
              <a:t>     </a:t>
            </a:r>
            <a:r>
              <a:rPr lang="fr-FR" sz="2000" dirty="0"/>
              <a:t>Maturation cervicale </a:t>
            </a:r>
            <a:r>
              <a:rPr lang="fr-FR" sz="2000" dirty="0">
                <a:sym typeface="Wingdings" panose="05000000000000000000" pitchFamily="2" charset="2"/>
              </a:rPr>
              <a:t>     </a:t>
            </a:r>
            <a:r>
              <a:rPr lang="fr-FR" sz="2000" dirty="0"/>
              <a:t>Prostaglandines </a:t>
            </a:r>
            <a:r>
              <a:rPr lang="fr-FR" sz="2000" dirty="0">
                <a:sym typeface="Wingdings" panose="05000000000000000000" pitchFamily="2" charset="2"/>
              </a:rPr>
              <a:t>     </a:t>
            </a:r>
            <a:r>
              <a:rPr lang="fr-FR" sz="2000" dirty="0"/>
              <a:t>Autre, précisez : ………………  </a:t>
            </a:r>
          </a:p>
          <a:p>
            <a:r>
              <a:rPr lang="fr-FR" sz="2000" b="1" dirty="0"/>
              <a:t>Présentation :</a:t>
            </a:r>
            <a:r>
              <a:rPr lang="fr-FR" sz="2000" dirty="0"/>
              <a:t>     Céphalique </a:t>
            </a:r>
            <a:r>
              <a:rPr lang="fr-FR" sz="2000" dirty="0">
                <a:sym typeface="Wingdings" panose="05000000000000000000" pitchFamily="2" charset="2"/>
              </a:rPr>
              <a:t>  </a:t>
            </a:r>
            <a:r>
              <a:rPr lang="fr-FR" sz="2000" dirty="0"/>
              <a:t>   Siège </a:t>
            </a:r>
            <a:r>
              <a:rPr lang="fr-FR" sz="2000" dirty="0">
                <a:sym typeface="Wingdings" panose="05000000000000000000" pitchFamily="2" charset="2"/>
              </a:rPr>
              <a:t>    </a:t>
            </a:r>
            <a:r>
              <a:rPr lang="fr-FR" sz="2000" dirty="0"/>
              <a:t>Transverse </a:t>
            </a:r>
            <a:r>
              <a:rPr lang="fr-FR" sz="2000" dirty="0">
                <a:sym typeface="Wingdings" panose="05000000000000000000" pitchFamily="2" charset="2"/>
              </a:rPr>
              <a:t> </a:t>
            </a:r>
            <a:endParaRPr lang="fr-FR" sz="2000" dirty="0"/>
          </a:p>
        </p:txBody>
      </p:sp>
      <p:sp>
        <p:nvSpPr>
          <p:cNvPr id="2" name="Espace réservé du numéro de diapositive 1">
            <a:extLst>
              <a:ext uri="{FF2B5EF4-FFF2-40B4-BE49-F238E27FC236}">
                <a16:creationId xmlns:a16="http://schemas.microsoft.com/office/drawing/2014/main" id="{B6A504EF-4DE1-4CC9-B1BE-8423E4631B14}"/>
              </a:ext>
            </a:extLst>
          </p:cNvPr>
          <p:cNvSpPr>
            <a:spLocks noGrp="1"/>
          </p:cNvSpPr>
          <p:nvPr>
            <p:ph type="sldNum" sz="quarter" idx="12"/>
          </p:nvPr>
        </p:nvSpPr>
        <p:spPr/>
        <p:txBody>
          <a:bodyPr/>
          <a:lstStyle/>
          <a:p>
            <a:fld id="{1F296CD6-F585-4F4E-9BDC-72E84E04FBD4}" type="slidenum">
              <a:rPr lang="fr-FR" smtClean="0"/>
              <a:t>9</a:t>
            </a:fld>
            <a:endParaRPr lang="fr-FR"/>
          </a:p>
        </p:txBody>
      </p:sp>
    </p:spTree>
    <p:extLst>
      <p:ext uri="{BB962C8B-B14F-4D97-AF65-F5344CB8AC3E}">
        <p14:creationId xmlns:p14="http://schemas.microsoft.com/office/powerpoint/2010/main" val="904842502"/>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TM10001114[[fn=Galerie]]</Template>
  <TotalTime>513</TotalTime>
  <Words>1617</Words>
  <Application>Microsoft Office PowerPoint</Application>
  <PresentationFormat>Grand écran</PresentationFormat>
  <Paragraphs>318</Paragraphs>
  <Slides>21</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21</vt:i4>
      </vt:variant>
    </vt:vector>
  </HeadingPairs>
  <TitlesOfParts>
    <vt:vector size="27" baseType="lpstr">
      <vt:lpstr>Arial</vt:lpstr>
      <vt:lpstr>Calibri</vt:lpstr>
      <vt:lpstr>Calibri Light</vt:lpstr>
      <vt:lpstr>Courier New</vt:lpstr>
      <vt:lpstr>Wingdings</vt:lpstr>
      <vt:lpstr>Thème Office</vt:lpstr>
      <vt:lpstr>RMM Décès fœtal</vt:lpstr>
      <vt:lpstr>Aide au remplissage</vt:lpstr>
      <vt:lpstr>CARACTERISTIQUES MATERNELLES</vt:lpstr>
      <vt:lpstr>Antécédents obstétricaux :</vt:lpstr>
      <vt:lpstr>SUIVI DE LA GROSSESSE (1)</vt:lpstr>
      <vt:lpstr>SUIVI DE LA GROSSESSE (2)</vt:lpstr>
      <vt:lpstr>Présentation PowerPoint</vt:lpstr>
      <vt:lpstr>Le décès</vt:lpstr>
      <vt:lpstr>ACCOUCHEMENT (1)</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Le décès</vt:lpstr>
      <vt:lpstr>Recherche de la cause du décès</vt:lpstr>
      <vt:lpstr>Codage PMSI versant maternel </vt:lpstr>
      <vt:lpstr>Codage PMSI versant fœtal </vt:lpstr>
      <vt:lpstr>Conformité de l’enregistrement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RMM Décès fœtal</dc:title>
  <dc:creator>amandine aranda</dc:creator>
  <cp:lastModifiedBy>CREUTZ Margaux</cp:lastModifiedBy>
  <cp:revision>52</cp:revision>
  <dcterms:created xsi:type="dcterms:W3CDTF">2019-05-17T06:56:14Z</dcterms:created>
  <dcterms:modified xsi:type="dcterms:W3CDTF">2023-11-28T09:14:15Z</dcterms:modified>
</cp:coreProperties>
</file>