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7" r:id="rId4"/>
    <p:sldId id="271" r:id="rId5"/>
    <p:sldId id="276" r:id="rId6"/>
    <p:sldId id="272" r:id="rId7"/>
    <p:sldId id="273" r:id="rId8"/>
    <p:sldId id="27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660"/>
  </p:normalViewPr>
  <p:slideViewPr>
    <p:cSldViewPr snapToGrid="0">
      <p:cViewPr varScale="1">
        <p:scale>
          <a:sx n="115" d="100"/>
          <a:sy n="115"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24C663-3C27-43BC-99E9-B9C690048EF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0D2B9-F4A9-4AAE-BF16-FBB2508B34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904C465-83C3-43F8-92B6-04BDF75E6BD0}"/>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E1CF46E1-1BDF-4F18-80C7-B79112DF13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94557A-CE33-4A85-A4D9-6FC57DD1D11B}"/>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6058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4DA7A8-B5DA-495F-BF9C-E79B2183FE3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40B4DD5-21FE-4C69-9F22-246AB8E4D8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FB4312-0BAD-4F10-9D88-FEFC7B675519}"/>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363FACC5-764C-40B0-8216-3E9C70D1C2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7A4C0C-7E47-41D8-B327-F886E8698FF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114456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750677E-668A-49A8-B963-C6CC7835AB1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C09380-F605-4099-8056-712A677CE3A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AC8241-6373-4B46-A395-65EF92E8E317}"/>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94FC08EC-6122-4055-8507-6D34CA310C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9AE41B-625E-4C98-851E-22100DF0DEBA}"/>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52895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791151-0269-41AA-802B-7CE7885835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FCDDB6-4058-4F42-9D8F-AAB98BA3C3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B737FF-124F-4843-8D78-1972999EFD85}"/>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AD0B010A-A4D7-4920-BC3B-8AD5EEE6D8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B1662-FF9E-4503-A69F-F82956B9A321}"/>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44010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D3DB2-9EFD-4C7D-9039-1C1ECC57E8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192A8BB-6E55-4D37-A233-CBD3FB4CC5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C263901-E365-402D-AB55-ABC77EF7ADB3}"/>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96364C93-AB8B-49D6-B328-C6A59E2CD1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C0205F-AFA2-4682-AFEE-CC17A920DA1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417345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51FB6-4F22-461D-A561-82A4329746C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18F0F3C-006A-4259-B0B7-252228EE21F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3748DCC-BC52-465C-9B84-827EEDA17B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DE34D56-D905-495A-BA65-36A1D1378559}"/>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6" name="Espace réservé du pied de page 5">
            <a:extLst>
              <a:ext uri="{FF2B5EF4-FFF2-40B4-BE49-F238E27FC236}">
                <a16:creationId xmlns:a16="http://schemas.microsoft.com/office/drawing/2014/main" id="{F3C0506F-D547-4098-A42B-0681929C3A4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1DA026C-8735-411E-9B38-EBD3BF8F9A2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50696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ED6DA9-E02E-4D8E-83E2-EAD1BFABF6E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03A696-9FC4-427D-856B-7CC10FC3E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C998FA2-875A-4BAC-A3AF-0B17F8560B1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1522A30-AF88-4510-A223-5B062E53B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B39A671-A0DB-441C-A298-C9EE1A0CD06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406483A-9727-4397-A606-2D4575F8726F}"/>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8" name="Espace réservé du pied de page 7">
            <a:extLst>
              <a:ext uri="{FF2B5EF4-FFF2-40B4-BE49-F238E27FC236}">
                <a16:creationId xmlns:a16="http://schemas.microsoft.com/office/drawing/2014/main" id="{F63159EA-02CA-44FF-B7FC-3844A26E1B1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FA7D9AF-BE7E-40D5-9CA3-7E69D8BF8F07}"/>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54650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2C1AE2-F86A-46F3-A516-E5AC989F6A6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30DA058-E22C-4C38-BF1E-26B22A6A942E}"/>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4" name="Espace réservé du pied de page 3">
            <a:extLst>
              <a:ext uri="{FF2B5EF4-FFF2-40B4-BE49-F238E27FC236}">
                <a16:creationId xmlns:a16="http://schemas.microsoft.com/office/drawing/2014/main" id="{C9CF8A69-64B8-434E-8174-A07E36C57B4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7FD42A9-72C2-48E4-B7A5-E134B2FBA650}"/>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44437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EA545A6-8DF4-4A24-ACE2-E389AE69A89E}"/>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3" name="Espace réservé du pied de page 2">
            <a:extLst>
              <a:ext uri="{FF2B5EF4-FFF2-40B4-BE49-F238E27FC236}">
                <a16:creationId xmlns:a16="http://schemas.microsoft.com/office/drawing/2014/main" id="{706A03BB-5849-4B85-97FC-DC95A20AF77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3EDD63D-8A66-4174-8965-78E9AB28A1F2}"/>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94449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CE005-CEB2-4A64-AC1D-F3CF2B8A0D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16E86E-7B20-45CC-B0D1-606D2FE07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E7A53A4-E7DC-4362-8E09-089EBB032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00DBF24-F14A-46FF-819A-1100E2ED75AA}"/>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6" name="Espace réservé du pied de page 5">
            <a:extLst>
              <a:ext uri="{FF2B5EF4-FFF2-40B4-BE49-F238E27FC236}">
                <a16:creationId xmlns:a16="http://schemas.microsoft.com/office/drawing/2014/main" id="{613C5631-D0D8-462B-B952-A04DA6C5B4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625891-B366-41B1-8582-2411728911E0}"/>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74352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2C209C-381D-46B6-9F05-D57AD86BEA5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A5966DA-E93A-453E-A8D9-1C79D242A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BAEF29D-20E6-4DA4-8B3E-8223783B7E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28484E7-FC38-4778-9D53-CC4D482C1DE6}"/>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6" name="Espace réservé du pied de page 5">
            <a:extLst>
              <a:ext uri="{FF2B5EF4-FFF2-40B4-BE49-F238E27FC236}">
                <a16:creationId xmlns:a16="http://schemas.microsoft.com/office/drawing/2014/main" id="{11B27758-19FE-4C53-95CD-13316C0D8F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07D2B0-6845-47DA-8DBA-AA8A8E35CDF1}"/>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39789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565C2F0-9B54-45A5-AC11-F8518BFC8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5B72D66-12FA-442D-8E62-D76BDB471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267845B-9A4B-44ED-8D21-1D97B12AA0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F7359BA6-D05C-4C7D-A665-EA7D725A9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AB66761-2960-432E-A383-F5EEB930F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5BDED-90D6-4721-8094-BCAC059B2F20}" type="slidenum">
              <a:rPr lang="fr-FR" smtClean="0"/>
              <a:t>‹N°›</a:t>
            </a:fld>
            <a:endParaRPr lang="fr-FR"/>
          </a:p>
        </p:txBody>
      </p:sp>
    </p:spTree>
    <p:extLst>
      <p:ext uri="{BB962C8B-B14F-4D97-AF65-F5344CB8AC3E}">
        <p14:creationId xmlns:p14="http://schemas.microsoft.com/office/powerpoint/2010/main" val="151079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B3F1B-B45F-4CF1-BD30-038DE076958F}"/>
              </a:ext>
            </a:extLst>
          </p:cNvPr>
          <p:cNvSpPr>
            <a:spLocks noGrp="1"/>
          </p:cNvSpPr>
          <p:nvPr>
            <p:ph type="ctrTitle"/>
          </p:nvPr>
        </p:nvSpPr>
        <p:spPr>
          <a:xfrm>
            <a:off x="1524000" y="805840"/>
            <a:ext cx="9144000" cy="2387600"/>
          </a:xfrm>
        </p:spPr>
        <p:txBody>
          <a:bodyPr/>
          <a:lstStyle/>
          <a:p>
            <a:r>
              <a:rPr lang="fr-FR" dirty="0"/>
              <a:t>RMM IMG</a:t>
            </a:r>
          </a:p>
        </p:txBody>
      </p:sp>
      <p:sp>
        <p:nvSpPr>
          <p:cNvPr id="3" name="Sous-titre 2">
            <a:extLst>
              <a:ext uri="{FF2B5EF4-FFF2-40B4-BE49-F238E27FC236}">
                <a16:creationId xmlns:a16="http://schemas.microsoft.com/office/drawing/2014/main" id="{172962CC-E4EB-49CA-A737-A4B374881B05}"/>
              </a:ext>
            </a:extLst>
          </p:cNvPr>
          <p:cNvSpPr>
            <a:spLocks noGrp="1"/>
          </p:cNvSpPr>
          <p:nvPr>
            <p:ph type="subTitle" idx="1"/>
          </p:nvPr>
        </p:nvSpPr>
        <p:spPr>
          <a:xfrm>
            <a:off x="1524000" y="3215176"/>
            <a:ext cx="9144000" cy="1655762"/>
          </a:xfrm>
        </p:spPr>
        <p:txBody>
          <a:bodyPr/>
          <a:lstStyle/>
          <a:p>
            <a:r>
              <a:rPr lang="fr-FR" dirty="0"/>
              <a:t>Cas :</a:t>
            </a:r>
          </a:p>
          <a:p>
            <a:r>
              <a:rPr lang="fr-FR" dirty="0"/>
              <a:t>Date RMM :</a:t>
            </a:r>
          </a:p>
          <a:p>
            <a:endParaRPr lang="fr-FR" dirty="0"/>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959" y="4393831"/>
            <a:ext cx="2627376" cy="780288"/>
          </a:xfrm>
          <a:prstGeom prst="rect">
            <a:avLst/>
          </a:prstGeom>
        </p:spPr>
      </p:pic>
    </p:spTree>
    <p:extLst>
      <p:ext uri="{BB962C8B-B14F-4D97-AF65-F5344CB8AC3E}">
        <p14:creationId xmlns:p14="http://schemas.microsoft.com/office/powerpoint/2010/main" val="4173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Aide au remplissage</a:t>
            </a:r>
          </a:p>
        </p:txBody>
      </p:sp>
      <p:sp>
        <p:nvSpPr>
          <p:cNvPr id="3" name="Espace réservé du contenu 2"/>
          <p:cNvSpPr>
            <a:spLocks noGrp="1"/>
          </p:cNvSpPr>
          <p:nvPr>
            <p:ph idx="1"/>
          </p:nvPr>
        </p:nvSpPr>
        <p:spPr>
          <a:xfrm>
            <a:off x="838200" y="1825625"/>
            <a:ext cx="10515600" cy="3333229"/>
          </a:xfrm>
        </p:spPr>
        <p:txBody>
          <a:bodyPr>
            <a:normAutofit/>
          </a:bodyPr>
          <a:lstStyle/>
          <a:p>
            <a:r>
              <a:rPr lang="fr-FR" b="1" dirty="0"/>
              <a:t>Cette présentation complètement anonyme peut-être utilisée pour la présentation de votre ou de vos cas d’IMG après un AG ≥ à 36 SA,</a:t>
            </a:r>
          </a:p>
          <a:p>
            <a:r>
              <a:rPr lang="fr-FR" b="1" dirty="0"/>
              <a:t>Elle n’est pas figée, vous pouvez la modifier comme vous le souhaitez en rajoutant, précisant ou en enlevant des éléments.</a:t>
            </a:r>
          </a:p>
          <a:p>
            <a:r>
              <a:rPr lang="fr-FR" b="1" dirty="0"/>
              <a:t>Suggestion pour les réponses aux questions à choix multiples</a:t>
            </a:r>
            <a:r>
              <a:rPr lang="fr-FR" dirty="0"/>
              <a:t>: effacer la ou les propositions qui ne correspondent pas à votre situation.</a:t>
            </a:r>
          </a:p>
          <a:p>
            <a:pPr marL="0" indent="0">
              <a:buNone/>
            </a:pPr>
            <a:endParaRPr lang="fr-FR" b="1" dirty="0"/>
          </a:p>
        </p:txBody>
      </p:sp>
    </p:spTree>
    <p:extLst>
      <p:ext uri="{BB962C8B-B14F-4D97-AF65-F5344CB8AC3E}">
        <p14:creationId xmlns:p14="http://schemas.microsoft.com/office/powerpoint/2010/main" val="109420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A9543-ABF3-42B6-B077-4EE4EDF4E300}"/>
              </a:ext>
            </a:extLst>
          </p:cNvPr>
          <p:cNvSpPr>
            <a:spLocks noGrp="1"/>
          </p:cNvSpPr>
          <p:nvPr>
            <p:ph type="title"/>
          </p:nvPr>
        </p:nvSpPr>
        <p:spPr>
          <a:xfrm>
            <a:off x="838200" y="365126"/>
            <a:ext cx="10515600" cy="709695"/>
          </a:xfrm>
        </p:spPr>
        <p:txBody>
          <a:bodyPr>
            <a:normAutofit/>
          </a:bodyPr>
          <a:lstStyle/>
          <a:p>
            <a:r>
              <a:rPr lang="fr-FR" sz="3600" b="1" dirty="0">
                <a:latin typeface="+mn-lt"/>
              </a:rPr>
              <a:t>CARACTERISTIQUES MATERNELLES</a:t>
            </a:r>
          </a:p>
        </p:txBody>
      </p:sp>
      <p:sp>
        <p:nvSpPr>
          <p:cNvPr id="3" name="Espace réservé du contenu 2">
            <a:extLst>
              <a:ext uri="{FF2B5EF4-FFF2-40B4-BE49-F238E27FC236}">
                <a16:creationId xmlns:a16="http://schemas.microsoft.com/office/drawing/2014/main" id="{41B7D813-9538-4950-A5A2-7DA9D4C974F0}"/>
              </a:ext>
            </a:extLst>
          </p:cNvPr>
          <p:cNvSpPr>
            <a:spLocks noGrp="1"/>
          </p:cNvSpPr>
          <p:nvPr>
            <p:ph idx="1"/>
          </p:nvPr>
        </p:nvSpPr>
        <p:spPr>
          <a:xfrm>
            <a:off x="838200" y="1415890"/>
            <a:ext cx="5257800" cy="4904705"/>
          </a:xfrm>
          <a:ln>
            <a:solidFill>
              <a:schemeClr val="accent5">
                <a:lumMod val="75000"/>
              </a:schemeClr>
            </a:solidFill>
          </a:ln>
        </p:spPr>
        <p:txBody>
          <a:bodyPr>
            <a:normAutofit/>
          </a:bodyPr>
          <a:lstStyle/>
          <a:p>
            <a:endParaRPr lang="fr-FR" sz="500" dirty="0"/>
          </a:p>
          <a:p>
            <a:r>
              <a:rPr lang="fr-FR" sz="2000" dirty="0"/>
              <a:t>Age : ………………ans</a:t>
            </a:r>
          </a:p>
          <a:p>
            <a:r>
              <a:rPr lang="fr-FR" sz="2000" dirty="0"/>
              <a:t>IMC : ……………… kg/m²</a:t>
            </a:r>
          </a:p>
          <a:p>
            <a:r>
              <a:rPr lang="fr-FR" sz="2000" dirty="0"/>
              <a:t>Parité :     Nullipare </a:t>
            </a:r>
            <a:r>
              <a:rPr lang="fr-FR" sz="2000" dirty="0" smtClean="0">
                <a:sym typeface="Wingdings" panose="05000000000000000000" pitchFamily="2" charset="2"/>
              </a:rPr>
              <a:t>     </a:t>
            </a:r>
            <a:r>
              <a:rPr lang="fr-FR" sz="2000" dirty="0"/>
              <a:t>Multipare</a:t>
            </a:r>
            <a:r>
              <a:rPr lang="fr-FR" sz="2000" dirty="0">
                <a:sym typeface="Wingdings" panose="05000000000000000000" pitchFamily="2" charset="2"/>
              </a:rPr>
              <a:t> </a:t>
            </a:r>
            <a:endParaRPr lang="fr-FR" sz="2000" dirty="0"/>
          </a:p>
          <a:p>
            <a:r>
              <a:rPr lang="fr-FR" sz="2000" dirty="0"/>
              <a:t>Vulnérabilités</a:t>
            </a:r>
            <a:r>
              <a:rPr lang="fr-FR" sz="2000" dirty="0">
                <a:solidFill>
                  <a:srgbClr val="FF0000"/>
                </a:solidFill>
                <a:effectLst/>
                <a:ea typeface="Calibri" panose="020F0502020204030204" pitchFamily="34" charset="0"/>
              </a:rPr>
              <a:t>*</a:t>
            </a:r>
            <a:r>
              <a:rPr lang="fr-FR" sz="2000" dirty="0"/>
              <a:t> :     Oui </a:t>
            </a:r>
            <a:r>
              <a:rPr lang="fr-FR" sz="2000" dirty="0">
                <a:sym typeface="Wingdings" panose="05000000000000000000" pitchFamily="2" charset="2"/>
              </a:rPr>
              <a:t></a:t>
            </a:r>
            <a:r>
              <a:rPr lang="fr-FR" sz="2000" dirty="0"/>
              <a:t>     </a:t>
            </a:r>
            <a:r>
              <a:rPr lang="fr-FR" sz="2000" dirty="0" smtClean="0"/>
              <a:t>Non </a:t>
            </a:r>
            <a:r>
              <a:rPr lang="fr-FR" sz="2000" dirty="0" smtClean="0">
                <a:sym typeface="Wingdings" panose="05000000000000000000" pitchFamily="2" charset="2"/>
              </a:rPr>
              <a:t></a:t>
            </a:r>
            <a:r>
              <a:rPr lang="fr-FR" sz="2000" dirty="0" smtClean="0"/>
              <a:t> </a:t>
            </a:r>
            <a:endParaRPr lang="fr-FR" sz="2000" dirty="0"/>
          </a:p>
          <a:p>
            <a:pPr lvl="1">
              <a:buFont typeface="Wingdings" panose="05000000000000000000" pitchFamily="2" charset="2"/>
              <a:buChar char="Ø"/>
            </a:pPr>
            <a:r>
              <a:rPr lang="fr-FR" sz="2000" dirty="0"/>
              <a:t>Si oui, précisez : ……………… </a:t>
            </a:r>
          </a:p>
          <a:p>
            <a:pPr marL="457200" lvl="1" indent="0">
              <a:buNone/>
            </a:pPr>
            <a:endParaRPr lang="fr-FR" sz="2000" dirty="0"/>
          </a:p>
          <a:p>
            <a:pPr marL="0" indent="0">
              <a:buNone/>
            </a:pPr>
            <a:endParaRPr lang="fr-FR" sz="1600" dirty="0">
              <a:solidFill>
                <a:srgbClr val="FF0000"/>
              </a:solidFill>
              <a:effectLst/>
              <a:ea typeface="Calibri" panose="020F0502020204030204" pitchFamily="34" charset="0"/>
            </a:endParaRPr>
          </a:p>
          <a:p>
            <a:pPr marL="0" indent="0">
              <a:buNone/>
            </a:pPr>
            <a:endParaRPr lang="fr-FR" sz="1600" dirty="0">
              <a:solidFill>
                <a:srgbClr val="FF0000"/>
              </a:solidFill>
              <a:ea typeface="Calibri" panose="020F0502020204030204" pitchFamily="34" charset="0"/>
            </a:endParaRPr>
          </a:p>
          <a:p>
            <a:pPr marL="0" indent="0">
              <a:buNone/>
            </a:pPr>
            <a:endParaRPr lang="fr-FR" sz="1600" dirty="0">
              <a:solidFill>
                <a:srgbClr val="FF0000"/>
              </a:solidFill>
              <a:effectLst/>
              <a:ea typeface="Calibri" panose="020F0502020204030204" pitchFamily="34" charset="0"/>
            </a:endParaRPr>
          </a:p>
          <a:p>
            <a:pPr marL="180975" indent="-180975">
              <a:buNone/>
            </a:pPr>
            <a:r>
              <a:rPr lang="fr-FR" sz="1600" dirty="0">
                <a:solidFill>
                  <a:srgbClr val="FF0000"/>
                </a:solidFill>
                <a:effectLst/>
                <a:ea typeface="Calibri" panose="020F0502020204030204" pitchFamily="34" charset="0"/>
              </a:rPr>
              <a:t>* </a:t>
            </a:r>
            <a:r>
              <a:rPr lang="fr-FR" sz="1400" i="1" u="sng" dirty="0">
                <a:effectLst/>
                <a:ea typeface="Calibri" panose="020F0502020204030204" pitchFamily="34" charset="0"/>
              </a:rPr>
              <a:t>Présence d’au moins un des éléments suivants : </a:t>
            </a:r>
            <a:r>
              <a:rPr lang="fr-FR" sz="1400" i="1" dirty="0">
                <a:effectLst/>
                <a:ea typeface="Calibri" panose="020F0502020204030204" pitchFamily="34" charset="0"/>
              </a:rPr>
              <a:t>addiction (tabac, alcool, toxicomanie, médicaments…), barrière linguistique, soutien familial ou amical restreint, moyens de transports limités, hébergement instable, faibles ressources financières, absence de couverture médicale ou absence de complémentaire, vulnérabilité psychique, victime de violence.</a:t>
            </a:r>
          </a:p>
          <a:p>
            <a:endParaRPr lang="fr-FR" sz="1600" i="1" dirty="0"/>
          </a:p>
          <a:p>
            <a:endParaRPr lang="fr-FR" sz="1600" i="1" dirty="0"/>
          </a:p>
          <a:p>
            <a:endParaRPr lang="fr-FR" sz="1800" i="1" dirty="0"/>
          </a:p>
        </p:txBody>
      </p:sp>
      <p:sp>
        <p:nvSpPr>
          <p:cNvPr id="10" name="ZoneTexte 9">
            <a:extLst>
              <a:ext uri="{FF2B5EF4-FFF2-40B4-BE49-F238E27FC236}">
                <a16:creationId xmlns:a16="http://schemas.microsoft.com/office/drawing/2014/main" id="{29EB1877-DB59-4780-805B-5070C59E27EE}"/>
              </a:ext>
            </a:extLst>
          </p:cNvPr>
          <p:cNvSpPr txBox="1"/>
          <p:nvPr/>
        </p:nvSpPr>
        <p:spPr>
          <a:xfrm>
            <a:off x="6639339" y="1825625"/>
            <a:ext cx="5075583" cy="2862322"/>
          </a:xfrm>
          <a:prstGeom prst="rect">
            <a:avLst/>
          </a:prstGeom>
          <a:noFill/>
        </p:spPr>
        <p:txBody>
          <a:bodyPr wrap="square" rtlCol="0">
            <a:spAutoFit/>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p:txBody>
      </p:sp>
      <p:graphicFrame>
        <p:nvGraphicFramePr>
          <p:cNvPr id="11" name="Tableau 11">
            <a:extLst>
              <a:ext uri="{FF2B5EF4-FFF2-40B4-BE49-F238E27FC236}">
                <a16:creationId xmlns:a16="http://schemas.microsoft.com/office/drawing/2014/main" id="{7FE21110-52C5-464F-9735-262405F5E3B2}"/>
              </a:ext>
            </a:extLst>
          </p:cNvPr>
          <p:cNvGraphicFramePr>
            <a:graphicFrameLocks noGrp="1"/>
          </p:cNvGraphicFramePr>
          <p:nvPr>
            <p:extLst/>
          </p:nvPr>
        </p:nvGraphicFramePr>
        <p:xfrm>
          <a:off x="6639339" y="1424475"/>
          <a:ext cx="4714461" cy="4896120"/>
        </p:xfrm>
        <a:graphic>
          <a:graphicData uri="http://schemas.openxmlformats.org/drawingml/2006/table">
            <a:tbl>
              <a:tblPr firstRow="1" bandRow="1">
                <a:tableStyleId>{8799B23B-EC83-4686-B30A-512413B5E67A}</a:tableStyleId>
              </a:tblPr>
              <a:tblGrid>
                <a:gridCol w="3403020">
                  <a:extLst>
                    <a:ext uri="{9D8B030D-6E8A-4147-A177-3AD203B41FA5}">
                      <a16:colId xmlns:a16="http://schemas.microsoft.com/office/drawing/2014/main" val="1840619654"/>
                    </a:ext>
                  </a:extLst>
                </a:gridCol>
                <a:gridCol w="641683">
                  <a:extLst>
                    <a:ext uri="{9D8B030D-6E8A-4147-A177-3AD203B41FA5}">
                      <a16:colId xmlns:a16="http://schemas.microsoft.com/office/drawing/2014/main" val="2965267141"/>
                    </a:ext>
                  </a:extLst>
                </a:gridCol>
                <a:gridCol w="669758">
                  <a:extLst>
                    <a:ext uri="{9D8B030D-6E8A-4147-A177-3AD203B41FA5}">
                      <a16:colId xmlns:a16="http://schemas.microsoft.com/office/drawing/2014/main" val="3209180254"/>
                    </a:ext>
                  </a:extLst>
                </a:gridCol>
              </a:tblGrid>
              <a:tr h="38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Antécédents maternels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61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Allo-immunisation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243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Antécédent de dystocie </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297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Antécédent de mort néonatale </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45932">
                <a:tc>
                  <a:txBody>
                    <a:bodyPr/>
                    <a:lstStyle/>
                    <a:p>
                      <a:r>
                        <a:rPr lang="fr-FR" sz="1800" kern="1200" dirty="0">
                          <a:solidFill>
                            <a:schemeClr val="tx1"/>
                          </a:solidFill>
                          <a:effectLst/>
                          <a:latin typeface="+mn-lt"/>
                          <a:ea typeface="+mn-ea"/>
                          <a:cs typeface="+mn-cs"/>
                        </a:rPr>
                        <a:t>Diabète antérieur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99048">
                <a:tc>
                  <a:txBody>
                    <a:bodyPr/>
                    <a:lstStyle/>
                    <a:p>
                      <a:r>
                        <a:rPr lang="fr-FR" sz="1800" kern="1200" dirty="0">
                          <a:solidFill>
                            <a:schemeClr val="tx1"/>
                          </a:solidFill>
                          <a:effectLst/>
                          <a:latin typeface="+mn-lt"/>
                          <a:ea typeface="+mn-ea"/>
                          <a:cs typeface="+mn-cs"/>
                        </a:rPr>
                        <a:t>Dysthyroïdies antérieures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415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Fausses couches répétées </a:t>
                      </a:r>
                      <a:r>
                        <a:rPr lang="fr-FR" sz="1800" kern="1200" dirty="0">
                          <a:solidFill>
                            <a:schemeClr val="tx1"/>
                          </a:solidFill>
                          <a:effectLst/>
                          <a:latin typeface="+mn-lt"/>
                          <a:ea typeface="+mn-ea"/>
                          <a:cs typeface="+mn-cs"/>
                        </a:rPr>
                        <a:t>≥</a:t>
                      </a:r>
                      <a:r>
                        <a:rPr lang="fr-FR" sz="1800" dirty="0"/>
                        <a:t> 3 </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897233256"/>
                  </a:ext>
                </a:extLst>
              </a:tr>
              <a:tr h="304800">
                <a:tc>
                  <a:txBody>
                    <a:bodyPr/>
                    <a:lstStyle/>
                    <a:p>
                      <a:r>
                        <a:rPr lang="fr-FR" sz="1800" kern="1200" dirty="0">
                          <a:solidFill>
                            <a:schemeClr val="tx1"/>
                          </a:solidFill>
                          <a:effectLst/>
                          <a:latin typeface="+mn-lt"/>
                          <a:ea typeface="+mn-ea"/>
                          <a:cs typeface="+mn-cs"/>
                        </a:rPr>
                        <a:t>Utérus cicatriciel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814190965"/>
                  </a:ext>
                </a:extLst>
              </a:tr>
              <a:tr h="521149">
                <a:tc gridSpan="3">
                  <a:txBody>
                    <a:bodyPr/>
                    <a:lstStyle/>
                    <a:p>
                      <a:r>
                        <a:rPr lang="fr-FR" sz="1800" dirty="0"/>
                        <a:t>Autre antécédent significatif, précisez : …..</a:t>
                      </a:r>
                    </a:p>
                    <a:p>
                      <a:endParaRPr lang="fr-FR" sz="1800" dirty="0"/>
                    </a:p>
                    <a:p>
                      <a:endParaRPr lang="fr-FR" sz="1800" dirty="0"/>
                    </a:p>
                    <a:p>
                      <a:endParaRPr lang="fr-FR" sz="1800" dirty="0"/>
                    </a:p>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4" name="Espace réservé du numéro de diapositive 3">
            <a:extLst>
              <a:ext uri="{FF2B5EF4-FFF2-40B4-BE49-F238E27FC236}">
                <a16:creationId xmlns:a16="http://schemas.microsoft.com/office/drawing/2014/main" id="{28F058B6-538D-464F-A3CE-C7E3D5EF03CF}"/>
              </a:ext>
            </a:extLst>
          </p:cNvPr>
          <p:cNvSpPr>
            <a:spLocks noGrp="1"/>
          </p:cNvSpPr>
          <p:nvPr>
            <p:ph type="sldNum" sz="quarter" idx="12"/>
          </p:nvPr>
        </p:nvSpPr>
        <p:spPr/>
        <p:txBody>
          <a:bodyPr/>
          <a:lstStyle/>
          <a:p>
            <a:fld id="{1F296CD6-F585-4F4E-9BDC-72E84E04FBD4}" type="slidenum">
              <a:rPr lang="fr-FR" smtClean="0"/>
              <a:t>3</a:t>
            </a:fld>
            <a:endParaRPr lang="fr-FR"/>
          </a:p>
        </p:txBody>
      </p:sp>
    </p:spTree>
    <p:extLst>
      <p:ext uri="{BB962C8B-B14F-4D97-AF65-F5344CB8AC3E}">
        <p14:creationId xmlns:p14="http://schemas.microsoft.com/office/powerpoint/2010/main" val="3666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Situation clinique : lien avec CPDP</a:t>
            </a:r>
          </a:p>
        </p:txBody>
      </p:sp>
      <p:sp>
        <p:nvSpPr>
          <p:cNvPr id="3" name="Espace réservé du contenu 2"/>
          <p:cNvSpPr>
            <a:spLocks noGrp="1"/>
          </p:cNvSpPr>
          <p:nvPr>
            <p:ph idx="1"/>
          </p:nvPr>
        </p:nvSpPr>
        <p:spPr/>
        <p:txBody>
          <a:bodyPr/>
          <a:lstStyle/>
          <a:p>
            <a:r>
              <a:rPr lang="fr-FR" sz="2400" dirty="0"/>
              <a:t>La situation clinique est bien une IMG avec validation CPDP : </a:t>
            </a:r>
            <a:r>
              <a:rPr lang="fr-FR" sz="2400" dirty="0" smtClean="0"/>
              <a:t>Oui </a:t>
            </a:r>
            <a:r>
              <a:rPr lang="fr-FR" sz="2400" dirty="0">
                <a:sym typeface="Wingdings" panose="05000000000000000000" pitchFamily="2" charset="2"/>
              </a:rPr>
              <a:t></a:t>
            </a:r>
            <a:r>
              <a:rPr lang="fr-FR" sz="2400" dirty="0"/>
              <a:t>     Non </a:t>
            </a:r>
            <a:r>
              <a:rPr lang="fr-FR" sz="2400" dirty="0">
                <a:sym typeface="Wingdings" panose="05000000000000000000" pitchFamily="2" charset="2"/>
              </a:rPr>
              <a:t></a:t>
            </a:r>
            <a:r>
              <a:rPr lang="fr-FR" sz="2400" dirty="0"/>
              <a:t> </a:t>
            </a:r>
          </a:p>
          <a:p>
            <a:r>
              <a:rPr lang="fr-FR" dirty="0" smtClean="0"/>
              <a:t>Motif </a:t>
            </a:r>
            <a:r>
              <a:rPr lang="fr-FR" dirty="0"/>
              <a:t>de l’IMG :</a:t>
            </a:r>
          </a:p>
          <a:p>
            <a:r>
              <a:rPr lang="fr-FR" dirty="0"/>
              <a:t>AG à la découverte de la pathologie, l’anomalie ou tout autre situation relevant d’un avis CPDP :</a:t>
            </a:r>
          </a:p>
          <a:p>
            <a:r>
              <a:rPr lang="fr-FR" dirty="0"/>
              <a:t>AG au moment de la demande du 1</a:t>
            </a:r>
            <a:r>
              <a:rPr lang="fr-FR" baseline="30000" dirty="0"/>
              <a:t>er</a:t>
            </a:r>
            <a:r>
              <a:rPr lang="fr-FR" dirty="0"/>
              <a:t> avis au CPDP ?</a:t>
            </a:r>
          </a:p>
          <a:p>
            <a:r>
              <a:rPr lang="fr-FR" dirty="0"/>
              <a:t>AG au moment de l’accord CPDP/famille pour une IMG </a:t>
            </a:r>
            <a:r>
              <a:rPr lang="fr-FR" dirty="0" smtClean="0"/>
              <a:t>?</a:t>
            </a: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70302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5EFE01-21EF-4DE1-870A-14803B0909D8}"/>
              </a:ext>
            </a:extLst>
          </p:cNvPr>
          <p:cNvSpPr>
            <a:spLocks noGrp="1"/>
          </p:cNvSpPr>
          <p:nvPr>
            <p:ph type="title"/>
          </p:nvPr>
        </p:nvSpPr>
        <p:spPr/>
        <p:txBody>
          <a:bodyPr/>
          <a:lstStyle/>
          <a:p>
            <a:r>
              <a:rPr lang="fr-FR" dirty="0"/>
              <a:t>Déroulé de l’IMG</a:t>
            </a:r>
          </a:p>
        </p:txBody>
      </p:sp>
      <p:sp>
        <p:nvSpPr>
          <p:cNvPr id="3" name="Espace réservé du contenu 2">
            <a:extLst>
              <a:ext uri="{FF2B5EF4-FFF2-40B4-BE49-F238E27FC236}">
                <a16:creationId xmlns:a16="http://schemas.microsoft.com/office/drawing/2014/main" id="{02479EDD-922F-48FF-BFD2-1DE971AA6E32}"/>
              </a:ext>
            </a:extLst>
          </p:cNvPr>
          <p:cNvSpPr>
            <a:spLocks noGrp="1"/>
          </p:cNvSpPr>
          <p:nvPr>
            <p:ph idx="1"/>
          </p:nvPr>
        </p:nvSpPr>
        <p:spPr>
          <a:xfrm>
            <a:off x="838200" y="1825625"/>
            <a:ext cx="10515600" cy="4667250"/>
          </a:xfrm>
        </p:spPr>
        <p:txBody>
          <a:bodyPr>
            <a:normAutofit/>
          </a:bodyPr>
          <a:lstStyle/>
          <a:p>
            <a:r>
              <a:rPr lang="fr-FR" dirty="0"/>
              <a:t>AG au moment de l’IMG : </a:t>
            </a:r>
          </a:p>
          <a:p>
            <a:r>
              <a:rPr lang="fr-FR" dirty="0" err="1"/>
              <a:t>Fœticide</a:t>
            </a:r>
            <a:r>
              <a:rPr lang="fr-FR" dirty="0"/>
              <a:t> </a:t>
            </a:r>
            <a:r>
              <a:rPr lang="fr-FR" dirty="0" smtClean="0"/>
              <a:t>réalisé </a:t>
            </a:r>
            <a:r>
              <a:rPr lang="fr-FR" dirty="0"/>
              <a:t>? Oui </a:t>
            </a:r>
            <a:r>
              <a:rPr lang="fr-FR" dirty="0">
                <a:sym typeface="Wingdings" panose="05000000000000000000" pitchFamily="2" charset="2"/>
              </a:rPr>
              <a:t></a:t>
            </a:r>
            <a:r>
              <a:rPr lang="fr-FR" dirty="0"/>
              <a:t>     Non </a:t>
            </a:r>
            <a:r>
              <a:rPr lang="fr-FR" dirty="0">
                <a:sym typeface="Wingdings" panose="05000000000000000000" pitchFamily="2" charset="2"/>
              </a:rPr>
              <a:t></a:t>
            </a:r>
            <a:r>
              <a:rPr lang="fr-FR" dirty="0"/>
              <a:t> </a:t>
            </a:r>
            <a:endParaRPr lang="fr-FR" dirty="0" smtClean="0"/>
          </a:p>
          <a:p>
            <a:r>
              <a:rPr lang="fr-FR" dirty="0" smtClean="0"/>
              <a:t>Fœtus </a:t>
            </a:r>
            <a:r>
              <a:rPr lang="fr-FR" dirty="0"/>
              <a:t>né sans vie ? Oui </a:t>
            </a:r>
            <a:r>
              <a:rPr lang="fr-FR" dirty="0">
                <a:sym typeface="Wingdings" panose="05000000000000000000" pitchFamily="2" charset="2"/>
              </a:rPr>
              <a:t></a:t>
            </a:r>
            <a:r>
              <a:rPr lang="fr-FR" dirty="0"/>
              <a:t>     Non </a:t>
            </a:r>
            <a:r>
              <a:rPr lang="fr-FR" dirty="0">
                <a:sym typeface="Wingdings" panose="05000000000000000000" pitchFamily="2" charset="2"/>
              </a:rPr>
              <a:t></a:t>
            </a:r>
            <a:r>
              <a:rPr lang="fr-FR" dirty="0"/>
              <a:t> </a:t>
            </a:r>
          </a:p>
          <a:p>
            <a:pPr lvl="1"/>
            <a:r>
              <a:rPr lang="fr-FR" dirty="0" smtClean="0"/>
              <a:t>Si </a:t>
            </a:r>
            <a:r>
              <a:rPr lang="fr-FR" dirty="0"/>
              <a:t>non : </a:t>
            </a:r>
            <a:r>
              <a:rPr lang="fr-FR" dirty="0" smtClean="0"/>
              <a:t>Soins palliatifs </a:t>
            </a:r>
            <a:r>
              <a:rPr lang="fr-FR" dirty="0"/>
              <a:t>? Oui </a:t>
            </a:r>
            <a:r>
              <a:rPr lang="fr-FR" dirty="0">
                <a:sym typeface="Wingdings" panose="05000000000000000000" pitchFamily="2" charset="2"/>
              </a:rPr>
              <a:t></a:t>
            </a:r>
            <a:r>
              <a:rPr lang="fr-FR" dirty="0"/>
              <a:t>     Non </a:t>
            </a:r>
            <a:r>
              <a:rPr lang="fr-FR" dirty="0">
                <a:sym typeface="Wingdings" panose="05000000000000000000" pitchFamily="2" charset="2"/>
              </a:rPr>
              <a:t></a:t>
            </a:r>
            <a:r>
              <a:rPr lang="fr-FR" dirty="0"/>
              <a:t> </a:t>
            </a:r>
            <a:endParaRPr lang="fr-FR" dirty="0" smtClean="0"/>
          </a:p>
          <a:p>
            <a:pPr marL="914400" lvl="2" indent="0">
              <a:buNone/>
            </a:pPr>
            <a:r>
              <a:rPr lang="fr-FR" dirty="0"/>
              <a:t> </a:t>
            </a:r>
            <a:r>
              <a:rPr lang="fr-FR" dirty="0" smtClean="0"/>
              <a:t>            </a:t>
            </a:r>
            <a:r>
              <a:rPr lang="fr-FR" sz="2400" dirty="0" smtClean="0"/>
              <a:t>Autre </a:t>
            </a:r>
            <a:r>
              <a:rPr lang="fr-FR" sz="2400" dirty="0"/>
              <a:t>?</a:t>
            </a:r>
          </a:p>
          <a:p>
            <a:pPr marL="457200" lvl="1" indent="0">
              <a:buNone/>
            </a:pPr>
            <a:endParaRPr lang="fr-FR" dirty="0"/>
          </a:p>
        </p:txBody>
      </p:sp>
    </p:spTree>
    <p:extLst>
      <p:ext uri="{BB962C8B-B14F-4D97-AF65-F5344CB8AC3E}">
        <p14:creationId xmlns:p14="http://schemas.microsoft.com/office/powerpoint/2010/main" val="18049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Codage PMSI versant maternel </a:t>
            </a:r>
          </a:p>
        </p:txBody>
      </p:sp>
      <p:sp>
        <p:nvSpPr>
          <p:cNvPr id="5" name="Espace réservé du contenu 4"/>
          <p:cNvSpPr>
            <a:spLocks noGrp="1"/>
          </p:cNvSpPr>
          <p:nvPr>
            <p:ph idx="1"/>
          </p:nvPr>
        </p:nvSpPr>
        <p:spPr/>
        <p:txBody>
          <a:bodyPr/>
          <a:lstStyle/>
          <a:p>
            <a:r>
              <a:rPr lang="fr-FR" dirty="0"/>
              <a:t>Choix du DP (entouré en rouge celui du RUM initial et en vert celui après analyse de la situation)</a:t>
            </a:r>
          </a:p>
          <a:p>
            <a:pPr marL="0" indent="0">
              <a:buNone/>
            </a:pPr>
            <a:endParaRPr lang="fr-FR" dirty="0"/>
          </a:p>
        </p:txBody>
      </p:sp>
      <p:pic>
        <p:nvPicPr>
          <p:cNvPr id="7" name="Image 6"/>
          <p:cNvPicPr>
            <a:picLocks noChangeAspect="1"/>
          </p:cNvPicPr>
          <p:nvPr/>
        </p:nvPicPr>
        <p:blipFill rotWithShape="1">
          <a:blip r:embed="rId2"/>
          <a:srcRect l="10463" t="38806" r="42963" b="26379"/>
          <a:stretch/>
        </p:blipFill>
        <p:spPr>
          <a:xfrm>
            <a:off x="1566333" y="2878667"/>
            <a:ext cx="8517467" cy="3581399"/>
          </a:xfrm>
          <a:prstGeom prst="rect">
            <a:avLst/>
          </a:prstGeom>
        </p:spPr>
      </p:pic>
    </p:spTree>
    <p:extLst>
      <p:ext uri="{BB962C8B-B14F-4D97-AF65-F5344CB8AC3E}">
        <p14:creationId xmlns:p14="http://schemas.microsoft.com/office/powerpoint/2010/main" val="3811807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Codage PMSI versant maternel </a:t>
            </a:r>
          </a:p>
        </p:txBody>
      </p:sp>
      <p:sp>
        <p:nvSpPr>
          <p:cNvPr id="3" name="Espace réservé du contenu 2"/>
          <p:cNvSpPr>
            <a:spLocks noGrp="1"/>
          </p:cNvSpPr>
          <p:nvPr>
            <p:ph idx="1"/>
          </p:nvPr>
        </p:nvSpPr>
        <p:spPr/>
        <p:txBody>
          <a:bodyPr/>
          <a:lstStyle/>
          <a:p>
            <a:r>
              <a:rPr lang="fr-FR" dirty="0"/>
              <a:t>Les DAS </a:t>
            </a:r>
          </a:p>
          <a:p>
            <a:pPr marL="0" indent="0">
              <a:buNone/>
            </a:pPr>
            <a:r>
              <a:rPr lang="fr-FR" dirty="0">
                <a:sym typeface="Wingdings" panose="05000000000000000000" pitchFamily="2" charset="2"/>
              </a:rPr>
              <a:t> </a:t>
            </a:r>
            <a:r>
              <a:rPr lang="fr-FR" dirty="0"/>
              <a:t>Z37.11 Naissance unique, enfant mort-né, à la suite d'une interruption de la grossesse pour motif médical </a:t>
            </a:r>
          </a:p>
          <a:p>
            <a:pPr marL="0" indent="0">
              <a:buNone/>
            </a:pPr>
            <a:r>
              <a:rPr lang="fr-FR" dirty="0">
                <a:sym typeface="Wingdings" panose="05000000000000000000" pitchFamily="2" charset="2"/>
              </a:rPr>
              <a:t> </a:t>
            </a:r>
            <a:r>
              <a:rPr lang="fr-FR" dirty="0"/>
              <a:t>Z37.41 Naissance gémellaire, jumeaux mort-nés, à la suite d'une interruption de la grossesse pour motif médical </a:t>
            </a:r>
          </a:p>
          <a:p>
            <a:pPr>
              <a:buFont typeface="Wingdings" panose="05000000000000000000" pitchFamily="2" charset="2"/>
              <a:buChar char="o"/>
            </a:pPr>
            <a:r>
              <a:rPr lang="fr-FR" dirty="0"/>
              <a:t>Z37.71 Autres naissances multiples, tous mort-nés, à la suite d'une interruption de la grossesse pour motif médical</a:t>
            </a:r>
          </a:p>
          <a:p>
            <a:r>
              <a:rPr lang="fr-FR" dirty="0"/>
              <a:t>DDR recalculée indiquée : </a:t>
            </a:r>
            <a:r>
              <a:rPr lang="fr-FR" dirty="0">
                <a:sym typeface="Wingdings" panose="05000000000000000000" pitchFamily="2" charset="2"/>
              </a:rPr>
              <a:t> </a:t>
            </a:r>
            <a:r>
              <a:rPr lang="fr-FR" dirty="0"/>
              <a:t>Oui                    </a:t>
            </a:r>
            <a:r>
              <a:rPr lang="fr-FR" dirty="0">
                <a:sym typeface="Wingdings" panose="05000000000000000000" pitchFamily="2" charset="2"/>
              </a:rPr>
              <a:t> N</a:t>
            </a:r>
            <a:r>
              <a:rPr lang="fr-FR" dirty="0"/>
              <a:t>on </a:t>
            </a:r>
          </a:p>
          <a:p>
            <a:r>
              <a:rPr lang="fr-FR" dirty="0"/>
              <a:t>Terme à l’expulsion indiquée en SA révolues : </a:t>
            </a:r>
            <a:r>
              <a:rPr lang="fr-FR" dirty="0">
                <a:sym typeface="Wingdings" panose="05000000000000000000" pitchFamily="2" charset="2"/>
              </a:rPr>
              <a:t> </a:t>
            </a:r>
            <a:r>
              <a:rPr lang="fr-FR" dirty="0"/>
              <a:t>Oui                    </a:t>
            </a:r>
            <a:r>
              <a:rPr lang="fr-FR" dirty="0">
                <a:sym typeface="Wingdings" panose="05000000000000000000" pitchFamily="2" charset="2"/>
              </a:rPr>
              <a:t> N</a:t>
            </a:r>
            <a:r>
              <a:rPr lang="fr-FR" dirty="0"/>
              <a:t>on </a:t>
            </a:r>
          </a:p>
          <a:p>
            <a:pPr>
              <a:buFont typeface="Wingdings" panose="05000000000000000000" pitchFamily="2" charset="2"/>
              <a:buChar char="o"/>
            </a:pPr>
            <a:endParaRPr lang="fr-FR" dirty="0"/>
          </a:p>
        </p:txBody>
      </p:sp>
    </p:spTree>
    <p:extLst>
      <p:ext uri="{BB962C8B-B14F-4D97-AF65-F5344CB8AC3E}">
        <p14:creationId xmlns:p14="http://schemas.microsoft.com/office/powerpoint/2010/main" val="104974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Codage PMSI versant fœtal </a:t>
            </a:r>
          </a:p>
        </p:txBody>
      </p:sp>
      <p:sp>
        <p:nvSpPr>
          <p:cNvPr id="3" name="Espace réservé du contenu 2"/>
          <p:cNvSpPr>
            <a:spLocks noGrp="1"/>
          </p:cNvSpPr>
          <p:nvPr>
            <p:ph idx="1"/>
          </p:nvPr>
        </p:nvSpPr>
        <p:spPr/>
        <p:txBody>
          <a:bodyPr/>
          <a:lstStyle/>
          <a:p>
            <a:r>
              <a:rPr lang="fr-FR" dirty="0" smtClean="0"/>
              <a:t>RUM </a:t>
            </a:r>
            <a:r>
              <a:rPr lang="fr-FR" smtClean="0"/>
              <a:t>: </a:t>
            </a:r>
            <a:r>
              <a:rPr lang="fr-FR">
                <a:sym typeface="Wingdings" panose="05000000000000000000" pitchFamily="2" charset="2"/>
              </a:rPr>
              <a:t> </a:t>
            </a:r>
            <a:r>
              <a:rPr lang="fr-FR"/>
              <a:t>Oui                    </a:t>
            </a:r>
            <a:r>
              <a:rPr lang="fr-FR">
                <a:sym typeface="Wingdings" panose="05000000000000000000" pitchFamily="2" charset="2"/>
              </a:rPr>
              <a:t> N</a:t>
            </a:r>
            <a:r>
              <a:rPr lang="fr-FR"/>
              <a:t>on </a:t>
            </a:r>
          </a:p>
          <a:p>
            <a:pPr marL="0" indent="0">
              <a:buNone/>
            </a:pPr>
            <a:endParaRPr lang="fr-FR" dirty="0" smtClean="0"/>
          </a:p>
          <a:p>
            <a:r>
              <a:rPr lang="fr-FR" dirty="0" smtClean="0"/>
              <a:t>DP </a:t>
            </a:r>
            <a:r>
              <a:rPr lang="fr-FR" dirty="0"/>
              <a:t>: P95.+0 Mort fœtale in utéro ou </a:t>
            </a:r>
            <a:r>
              <a:rPr lang="fr-FR" dirty="0" err="1"/>
              <a:t>perpartum</a:t>
            </a:r>
            <a:r>
              <a:rPr lang="fr-FR" dirty="0"/>
              <a:t> suite à une interruption médicale de grossesse</a:t>
            </a:r>
          </a:p>
          <a:p>
            <a:pPr marL="0" indent="0" algn="ctr">
              <a:buNone/>
            </a:pPr>
            <a:r>
              <a:rPr lang="fr-FR" dirty="0">
                <a:sym typeface="Wingdings" panose="05000000000000000000" pitchFamily="2" charset="2"/>
              </a:rPr>
              <a:t> </a:t>
            </a:r>
            <a:r>
              <a:rPr lang="fr-FR" dirty="0"/>
              <a:t>Oui                    </a:t>
            </a:r>
            <a:r>
              <a:rPr lang="fr-FR" dirty="0">
                <a:sym typeface="Wingdings" panose="05000000000000000000" pitchFamily="2" charset="2"/>
              </a:rPr>
              <a:t> N</a:t>
            </a:r>
            <a:r>
              <a:rPr lang="fr-FR" dirty="0"/>
              <a:t>on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4372298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231</TotalTime>
  <Words>449</Words>
  <Application>Microsoft Office PowerPoint</Application>
  <PresentationFormat>Grand écran</PresentationFormat>
  <Paragraphs>68</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Wingdings</vt:lpstr>
      <vt:lpstr>Thème Office</vt:lpstr>
      <vt:lpstr>RMM IMG</vt:lpstr>
      <vt:lpstr>Aide au remplissage</vt:lpstr>
      <vt:lpstr>CARACTERISTIQUES MATERNELLES</vt:lpstr>
      <vt:lpstr>Situation clinique : lien avec CPDP</vt:lpstr>
      <vt:lpstr>Déroulé de l’IMG</vt:lpstr>
      <vt:lpstr>Codage PMSI versant maternel </vt:lpstr>
      <vt:lpstr>Codage PMSI versant maternel </vt:lpstr>
      <vt:lpstr>Codage PMSI versant fœtal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RMM Décès fœtal</dc:title>
  <dc:creator>amandine aranda</dc:creator>
  <cp:lastModifiedBy>CREUTZ Margaux</cp:lastModifiedBy>
  <cp:revision>38</cp:revision>
  <dcterms:created xsi:type="dcterms:W3CDTF">2019-05-17T06:56:14Z</dcterms:created>
  <dcterms:modified xsi:type="dcterms:W3CDTF">2023-11-28T09:13:12Z</dcterms:modified>
</cp:coreProperties>
</file>